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57" r:id="rId2"/>
    <p:sldId id="302" r:id="rId3"/>
    <p:sldId id="258" r:id="rId4"/>
    <p:sldId id="310" r:id="rId5"/>
    <p:sldId id="259" r:id="rId6"/>
    <p:sldId id="318" r:id="rId7"/>
    <p:sldId id="276" r:id="rId8"/>
    <p:sldId id="291" r:id="rId9"/>
    <p:sldId id="312" r:id="rId10"/>
    <p:sldId id="311" r:id="rId11"/>
    <p:sldId id="260" r:id="rId12"/>
    <p:sldId id="277" r:id="rId13"/>
    <p:sldId id="319" r:id="rId14"/>
    <p:sldId id="278" r:id="rId15"/>
    <p:sldId id="279" r:id="rId16"/>
    <p:sldId id="304" r:id="rId17"/>
    <p:sldId id="320" r:id="rId18"/>
    <p:sldId id="305" r:id="rId19"/>
    <p:sldId id="317" r:id="rId20"/>
    <p:sldId id="313" r:id="rId21"/>
    <p:sldId id="261" r:id="rId22"/>
    <p:sldId id="303" r:id="rId23"/>
    <p:sldId id="280" r:id="rId24"/>
    <p:sldId id="263" r:id="rId25"/>
    <p:sldId id="293" r:id="rId26"/>
    <p:sldId id="281" r:id="rId27"/>
    <p:sldId id="264" r:id="rId28"/>
    <p:sldId id="295" r:id="rId29"/>
    <p:sldId id="321" r:id="rId30"/>
    <p:sldId id="265" r:id="rId31"/>
    <p:sldId id="267" r:id="rId32"/>
    <p:sldId id="307" r:id="rId33"/>
    <p:sldId id="282" r:id="rId34"/>
    <p:sldId id="268" r:id="rId35"/>
    <p:sldId id="270" r:id="rId36"/>
    <p:sldId id="306" r:id="rId37"/>
    <p:sldId id="298" r:id="rId38"/>
    <p:sldId id="299" r:id="rId39"/>
    <p:sldId id="315" r:id="rId40"/>
    <p:sldId id="275" r:id="rId41"/>
    <p:sldId id="316" r:id="rId42"/>
    <p:sldId id="308" r:id="rId43"/>
  </p:sldIdLst>
  <p:sldSz cx="9144000" cy="6858000" type="letter"/>
  <p:notesSz cx="9210675" cy="69802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C00CC"/>
    <a:srgbClr val="F85ACF"/>
    <a:srgbClr val="E40AAB"/>
    <a:srgbClr val="9900CC"/>
    <a:srgbClr val="FF3300"/>
    <a:srgbClr val="29498F"/>
    <a:srgbClr val="549CC8"/>
    <a:srgbClr val="5FB1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4" d="100"/>
          <a:sy n="64" d="100"/>
        </p:scale>
        <p:origin x="1268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80687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30.wma>
</file>

<file path=ppt/media/media31.wma>
</file>

<file path=ppt/media/media32.wma>
</file>

<file path=ppt/media/media33.wma>
</file>

<file path=ppt/media/media34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1238" y="349250"/>
            <a:ext cx="4649787" cy="3489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</p:spTree>
    <p:extLst>
      <p:ext uri="{BB962C8B-B14F-4D97-AF65-F5344CB8AC3E}">
        <p14:creationId xmlns:p14="http://schemas.microsoft.com/office/powerpoint/2010/main" val="25818613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352800"/>
            <a:ext cx="6781800" cy="3124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488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awtri_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791200"/>
            <a:ext cx="766763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1"/>
          <p:cNvSpPr>
            <a:spLocks noChangeArrowheads="1"/>
          </p:cNvSpPr>
          <p:nvPr/>
        </p:nvSpPr>
        <p:spPr bwMode="auto">
          <a:xfrm>
            <a:off x="1147763" y="63246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zh-CN" sz="2400" b="0" smtClean="0">
                <a:solidFill>
                  <a:schemeClr val="accent2"/>
                </a:solidFill>
                <a:latin typeface="Times New Roman" panose="02020603050405020304" pitchFamily="18" charset="0"/>
                <a:ea typeface="ヒラギノ角ゴ Pro W3" pitchFamily="1" charset="-128"/>
              </a:rPr>
              <a:t>Programming the World Wide Web</a:t>
            </a:r>
          </a:p>
        </p:txBody>
      </p:sp>
      <p:sp>
        <p:nvSpPr>
          <p:cNvPr id="33798" name="Rectangle 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447800" y="2717800"/>
            <a:ext cx="7396163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rIns="91440"/>
          <a:lstStyle>
            <a:lvl1pPr marL="0" indent="0" algn="r">
              <a:buFontTx/>
              <a:buNone/>
              <a:defRPr sz="3200"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33801" name="Rectangle 9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2133600"/>
            <a:ext cx="7473950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4293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899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62750" y="303213"/>
            <a:ext cx="2152650" cy="594518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0" y="303213"/>
            <a:ext cx="6305550" cy="59451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621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4357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02767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04800" y="9906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6300" y="9906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200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132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87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4944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7876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45242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/>
          <p:cNvSpPr>
            <a:spLocks noChangeArrowheads="1"/>
          </p:cNvSpPr>
          <p:nvPr/>
        </p:nvSpPr>
        <p:spPr bwMode="auto">
          <a:xfrm>
            <a:off x="70866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US" altLang="zh-CN" sz="1200" b="0" smtClean="0">
                <a:ea typeface="宋体" panose="02010600030101010101" pitchFamily="2" charset="-122"/>
              </a:rPr>
              <a:t>5-</a:t>
            </a:r>
            <a:fld id="{C91F3DB4-C15C-4449-A9D9-E48A38059631}" type="slidenum">
              <a:rPr lang="en-US" altLang="zh-CN" sz="1200" b="0" smtClean="0">
                <a:ea typeface="宋体" panose="02010600030101010101" pitchFamily="2" charset="-122"/>
              </a:rPr>
              <a:pPr algn="r">
                <a:defRPr/>
              </a:pPr>
              <a:t>‹#›</a:t>
            </a:fld>
            <a:endParaRPr lang="en-US" altLang="zh-CN" sz="1200" b="0" smtClean="0">
              <a:ea typeface="宋体" panose="02010600030101010101" pitchFamily="2" charset="-122"/>
            </a:endParaRPr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228600" y="64008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zh-CN" sz="2400" b="0" smtClean="0">
                <a:solidFill>
                  <a:schemeClr val="accent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Programming the World Wide Web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303213"/>
            <a:ext cx="8610600" cy="534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9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990600"/>
            <a:ext cx="86106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C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77" r:id="rId2"/>
    <p:sldLayoutId id="2147483878" r:id="rId3"/>
    <p:sldLayoutId id="2147483879" r:id="rId4"/>
    <p:sldLayoutId id="2147483880" r:id="rId5"/>
    <p:sldLayoutId id="2147483881" r:id="rId6"/>
    <p:sldLayoutId id="2147483882" r:id="rId7"/>
    <p:sldLayoutId id="2147483883" r:id="rId8"/>
    <p:sldLayoutId id="2147483884" r:id="rId9"/>
    <p:sldLayoutId id="2147483885" r:id="rId10"/>
    <p:sldLayoutId id="2147483886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29498F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29498F"/>
          </a:solidFill>
          <a:latin typeface="Times New Roman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29498F"/>
          </a:solidFill>
          <a:latin typeface="Times New Roman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29498F"/>
          </a:solidFill>
          <a:latin typeface="Times New Roman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29498F"/>
          </a:solidFill>
          <a:latin typeface="Times New Roman" pitchFamily="18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29498F"/>
          </a:solidFill>
          <a:latin typeface="Times New Roman" pitchFamily="18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29498F"/>
          </a:solidFill>
          <a:latin typeface="Times New Roman" pitchFamily="18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29498F"/>
          </a:solidFill>
          <a:latin typeface="Times New Roman" pitchFamily="18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29498F"/>
          </a:solidFill>
          <a:latin typeface="Times New Roman" pitchFamily="18" charset="0"/>
        </a:defRPr>
      </a:lvl9pPr>
    </p:titleStyle>
    <p:bodyStyle>
      <a:lvl1pPr marL="285750" indent="-2857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>
          <a:solidFill>
            <a:schemeClr val="accent2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>
          <a:solidFill>
            <a:schemeClr val="accent2"/>
          </a:solidFill>
          <a:latin typeface="+mn-lt"/>
        </a:defRPr>
      </a:lvl2pPr>
      <a:lvl3pPr marL="11430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>
          <a:solidFill>
            <a:schemeClr val="accent2"/>
          </a:solidFill>
          <a:latin typeface="+mn-lt"/>
        </a:defRPr>
      </a:lvl3pPr>
      <a:lvl4pPr marL="1543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>
          <a:solidFill>
            <a:schemeClr val="accent2"/>
          </a:solidFill>
          <a:latin typeface="+mn-lt"/>
        </a:defRPr>
      </a:lvl4pPr>
      <a:lvl5pPr marL="20002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>
          <a:solidFill>
            <a:schemeClr val="accent2"/>
          </a:solidFill>
          <a:latin typeface="+mn-lt"/>
        </a:defRPr>
      </a:lvl5pPr>
      <a:lvl6pPr marL="24574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>
          <a:solidFill>
            <a:schemeClr val="accent2"/>
          </a:solidFill>
          <a:latin typeface="+mn-lt"/>
        </a:defRPr>
      </a:lvl6pPr>
      <a:lvl7pPr marL="29146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>
          <a:solidFill>
            <a:schemeClr val="accent2"/>
          </a:solidFill>
          <a:latin typeface="+mn-lt"/>
        </a:defRPr>
      </a:lvl7pPr>
      <a:lvl8pPr marL="33718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>
          <a:solidFill>
            <a:schemeClr val="accent2"/>
          </a:solidFill>
          <a:latin typeface="+mn-lt"/>
        </a:defRPr>
      </a:lvl8pPr>
      <a:lvl9pPr marL="3829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>
          <a:solidFill>
            <a:schemeClr val="accent2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wma"/><Relationship Id="rId1" Type="http://schemas.microsoft.com/office/2007/relationships/media" Target="../media/media25.wma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wma"/><Relationship Id="rId1" Type="http://schemas.microsoft.com/office/2007/relationships/media" Target="../media/media27.wm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wma"/><Relationship Id="rId1" Type="http://schemas.microsoft.com/office/2007/relationships/media" Target="../media/media29.wm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wma"/><Relationship Id="rId1" Type="http://schemas.microsoft.com/office/2007/relationships/media" Target="../media/media30.wma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wma"/><Relationship Id="rId1" Type="http://schemas.microsoft.com/office/2007/relationships/media" Target="../media/media31.wma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wma"/><Relationship Id="rId1" Type="http://schemas.microsoft.com/office/2007/relationships/media" Target="../media/media32.wma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wma"/><Relationship Id="rId1" Type="http://schemas.microsoft.com/office/2007/relationships/media" Target="../media/media33.wma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4.wma"/><Relationship Id="rId1" Type="http://schemas.microsoft.com/office/2007/relationships/media" Target="../media/media34.wma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Grp="1" noChangeArrowheads="1"/>
          </p:cNvSpPr>
          <p:nvPr>
            <p:ph type="ctrTitle"/>
          </p:nvPr>
        </p:nvSpPr>
        <p:spPr>
          <a:xfrm>
            <a:off x="762000" y="2133600"/>
            <a:ext cx="7473950" cy="628650"/>
          </a:xfrm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zh-CN" smtClean="0">
                <a:ea typeface="宋体" panose="02010600030101010101" pitchFamily="2" charset="-122"/>
              </a:rPr>
              <a:t>Part 5</a:t>
            </a:r>
          </a:p>
        </p:txBody>
      </p:sp>
      <p:sp>
        <p:nvSpPr>
          <p:cNvPr id="4099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838200" y="3124200"/>
            <a:ext cx="7396163" cy="1524000"/>
          </a:xfrm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zh-CN" smtClean="0">
                <a:ea typeface="宋体" panose="02010600030101010101" pitchFamily="2" charset="-122"/>
              </a:rPr>
              <a:t>JavaScript and </a:t>
            </a:r>
          </a:p>
          <a:p>
            <a:pPr algn="ctr">
              <a:spcBef>
                <a:spcPct val="20000"/>
              </a:spcBef>
            </a:pPr>
            <a:r>
              <a:rPr lang="en-US" altLang="zh-CN" smtClean="0">
                <a:ea typeface="宋体" panose="02010600030101010101" pitchFamily="2" charset="-122"/>
              </a:rPr>
              <a:t>HTML Documents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med" advTm="2374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Contents</a:t>
            </a:r>
          </a:p>
        </p:txBody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5.1 JavaScript Execution  Environment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5.2 Document Object Model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5.3 </a:t>
            </a:r>
            <a:r>
              <a:rPr lang="en-US" altLang="zh-CN" sz="2800" smtClean="0">
                <a:solidFill>
                  <a:srgbClr val="FF3300"/>
                </a:solidFill>
                <a:ea typeface="宋体" panose="02010600030101010101" pitchFamily="2" charset="-122"/>
              </a:rPr>
              <a:t>Element access in JavaScript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5.4 Events and events handling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5.5 Handing events from body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5.6 Handing events from button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5.7 Handing events from text box and password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5.9 Navigator object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215"/>
    </mc:Choice>
    <mc:Fallback xmlns="">
      <p:transition spd="slow" advTm="30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7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7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207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5.3 Element Access in JavaScript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Elements</a:t>
            </a:r>
            <a:r>
              <a:rPr lang="en-US" altLang="zh-CN" sz="2800" dirty="0" smtClean="0">
                <a:ea typeface="宋体" panose="02010600030101010101" pitchFamily="2" charset="-122"/>
              </a:rPr>
              <a:t> in HTML document correspond to </a:t>
            </a: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objects</a:t>
            </a:r>
            <a:r>
              <a:rPr lang="en-US" altLang="zh-CN" sz="2800" dirty="0" smtClean="0">
                <a:ea typeface="宋体" panose="02010600030101010101" pitchFamily="2" charset="-122"/>
              </a:rPr>
              <a:t> in embedded JavaScript script.</a:t>
            </a:r>
          </a:p>
          <a:p>
            <a:pPr>
              <a:lnSpc>
                <a:spcPct val="80000"/>
              </a:lnSpc>
            </a:pPr>
            <a:r>
              <a:rPr lang="en-US" altLang="zh-CN" sz="2800" dirty="0" smtClean="0">
                <a:ea typeface="宋体" panose="02010600030101010101" pitchFamily="2" charset="-122"/>
              </a:rPr>
              <a:t>Objects can be addressed in four ways:</a:t>
            </a:r>
          </a:p>
          <a:p>
            <a:pPr lvl="1">
              <a:lnSpc>
                <a:spcPct val="80000"/>
              </a:lnSpc>
            </a:pP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forms</a:t>
            </a:r>
            <a:r>
              <a:rPr lang="en-US" altLang="zh-CN" sz="2800" dirty="0" smtClean="0">
                <a:ea typeface="宋体" panose="02010600030101010101" pitchFamily="2" charset="-122"/>
              </a:rPr>
              <a:t> and </a:t>
            </a: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elements</a:t>
            </a:r>
            <a:r>
              <a:rPr lang="en-US" altLang="zh-CN" sz="2800" dirty="0" smtClean="0">
                <a:ea typeface="宋体" panose="02010600030101010101" pitchFamily="2" charset="-122"/>
              </a:rPr>
              <a:t> array of 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Document</a:t>
            </a:r>
            <a:r>
              <a:rPr lang="en-US" altLang="zh-CN" sz="2800" dirty="0" smtClean="0">
                <a:ea typeface="宋体" panose="02010600030101010101" pitchFamily="2" charset="-122"/>
              </a:rPr>
              <a:t> object </a:t>
            </a:r>
          </a:p>
          <a:p>
            <a:pPr lvl="2">
              <a:lnSpc>
                <a:spcPct val="80000"/>
              </a:lnSpc>
            </a:pPr>
            <a:r>
              <a:rPr lang="en-US" altLang="zh-CN" sz="2800" dirty="0" smtClean="0">
                <a:ea typeface="宋体" panose="02010600030101010101" pitchFamily="2" charset="-122"/>
              </a:rPr>
              <a:t>Individual elements are specified by index</a:t>
            </a:r>
          </a:p>
          <a:p>
            <a:pPr lvl="1">
              <a:lnSpc>
                <a:spcPct val="80000"/>
              </a:lnSpc>
            </a:pPr>
            <a:r>
              <a:rPr lang="en-US" altLang="zh-CN" sz="2800" dirty="0" smtClean="0">
                <a:ea typeface="宋体" panose="02010600030101010101" pitchFamily="2" charset="-122"/>
              </a:rPr>
              <a:t>Using the </a:t>
            </a: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name</a:t>
            </a:r>
            <a:r>
              <a:rPr lang="en-US" altLang="zh-CN" sz="2800" dirty="0" smtClean="0">
                <a:ea typeface="宋体" panose="02010600030101010101" pitchFamily="2" charset="-122"/>
              </a:rPr>
              <a:t> attributes for 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form</a:t>
            </a:r>
            <a:r>
              <a:rPr lang="en-US" altLang="zh-CN" sz="2800" dirty="0" smtClean="0">
                <a:ea typeface="宋体" panose="02010600030101010101" pitchFamily="2" charset="-122"/>
              </a:rPr>
              <a:t> and its elements</a:t>
            </a:r>
          </a:p>
          <a:p>
            <a:pPr lvl="2">
              <a:lnSpc>
                <a:spcPct val="80000"/>
              </a:lnSpc>
            </a:pP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name</a:t>
            </a:r>
            <a:r>
              <a:rPr lang="en-US" altLang="zh-CN" sz="2800" dirty="0" smtClean="0">
                <a:ea typeface="宋体" panose="02010600030101010101" pitchFamily="2" charset="-122"/>
              </a:rPr>
              <a:t> attribute is required </a:t>
            </a:r>
          </a:p>
          <a:p>
            <a:pPr lvl="1">
              <a:lnSpc>
                <a:spcPct val="80000"/>
              </a:lnSpc>
            </a:pPr>
            <a:r>
              <a:rPr lang="en-US" altLang="zh-CN" sz="2800" dirty="0" smtClean="0">
                <a:ea typeface="宋体" panose="02010600030101010101" pitchFamily="2" charset="-122"/>
              </a:rPr>
              <a:t>Using </a:t>
            </a:r>
            <a:r>
              <a:rPr lang="en-US" altLang="zh-CN" sz="2800" dirty="0" err="1" smtClean="0">
                <a:solidFill>
                  <a:srgbClr val="FF3300"/>
                </a:solidFill>
                <a:ea typeface="宋体" panose="02010600030101010101" pitchFamily="2" charset="-122"/>
              </a:rPr>
              <a:t>getElementById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dirty="0" smtClean="0">
                <a:ea typeface="宋体" panose="02010600030101010101" pitchFamily="2" charset="-122"/>
              </a:rPr>
              <a:t>with </a:t>
            </a: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id</a:t>
            </a:r>
            <a:r>
              <a:rPr lang="en-US" altLang="zh-CN" sz="2800" dirty="0" smtClean="0">
                <a:ea typeface="宋体" panose="02010600030101010101" pitchFamily="2" charset="-122"/>
              </a:rPr>
              <a:t> attributes</a:t>
            </a:r>
          </a:p>
          <a:p>
            <a:pPr lvl="2">
              <a:lnSpc>
                <a:spcPct val="80000"/>
              </a:lnSpc>
            </a:pP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id</a:t>
            </a:r>
            <a:r>
              <a:rPr lang="en-US" altLang="zh-CN" sz="2800" dirty="0" smtClean="0">
                <a:ea typeface="宋体" panose="02010600030101010101" pitchFamily="2" charset="-122"/>
              </a:rPr>
              <a:t> attribute value must be unique for an element</a:t>
            </a:r>
          </a:p>
          <a:p>
            <a:pPr lvl="1">
              <a:lnSpc>
                <a:spcPct val="80000"/>
              </a:lnSpc>
            </a:pPr>
            <a:r>
              <a:rPr lang="en-US" altLang="zh-CN" sz="2800" dirty="0" smtClean="0">
                <a:ea typeface="宋体" panose="02010600030101010101" pitchFamily="2" charset="-122"/>
              </a:rPr>
              <a:t>Implicit arrays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545"/>
    </mc:Choice>
    <mc:Fallback xmlns="">
      <p:transition spd="slow" advTm="101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5.3 Using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forms</a:t>
            </a:r>
            <a:r>
              <a:rPr lang="en-US" altLang="zh-CN" sz="2800" dirty="0" smtClean="0">
                <a:ea typeface="宋体" panose="02010600030101010101" pitchFamily="2" charset="-122"/>
              </a:rPr>
              <a:t> array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The original way is to use 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forms</a:t>
            </a:r>
            <a:r>
              <a:rPr lang="en-US" altLang="zh-CN" sz="2800" dirty="0" smtClean="0">
                <a:ea typeface="宋体" panose="02010600030101010101" pitchFamily="2" charset="-122"/>
              </a:rPr>
              <a:t> and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elements</a:t>
            </a:r>
            <a:r>
              <a:rPr lang="en-US" altLang="zh-CN" sz="2800" dirty="0" smtClean="0">
                <a:ea typeface="宋体" panose="02010600030101010101" pitchFamily="2" charset="-122"/>
              </a:rPr>
              <a:t> arrays of 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Document</a:t>
            </a:r>
            <a:r>
              <a:rPr lang="en-US" altLang="zh-CN" sz="2800" dirty="0" smtClean="0">
                <a:ea typeface="宋体" panose="02010600030101010101" pitchFamily="2" charset="-122"/>
              </a:rPr>
              <a:t> object, which is referenced through the </a:t>
            </a:r>
            <a:r>
              <a:rPr lang="en-US" altLang="zh-CN" sz="280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document</a:t>
            </a:r>
            <a:r>
              <a:rPr lang="en-US" altLang="zh-CN" sz="2800" dirty="0" smtClean="0">
                <a:ea typeface="宋体" panose="02010600030101010101" pitchFamily="2" charset="-122"/>
              </a:rPr>
              <a:t> property of the </a:t>
            </a:r>
            <a:r>
              <a:rPr lang="en-US" altLang="zh-CN" sz="280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Window</a:t>
            </a:r>
            <a:r>
              <a:rPr lang="en-US" altLang="zh-CN" sz="2800" dirty="0" smtClean="0">
                <a:ea typeface="宋体" panose="02010600030101010101" pitchFamily="2" charset="-122"/>
              </a:rPr>
              <a:t> object.</a:t>
            </a:r>
          </a:p>
          <a:p>
            <a:pPr lvl="1"/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Window</a:t>
            </a:r>
            <a:r>
              <a:rPr lang="en-US" altLang="zh-CN" sz="2800" dirty="0" smtClean="0">
                <a:ea typeface="宋体" panose="02010600030101010101" pitchFamily="2" charset="-122"/>
              </a:rPr>
              <a:t> is referenced by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window</a:t>
            </a:r>
            <a:r>
              <a:rPr lang="en-US" altLang="zh-CN" sz="2800" dirty="0" smtClean="0">
                <a:ea typeface="宋体" panose="02010600030101010101" pitchFamily="2" charset="-122"/>
              </a:rPr>
              <a:t>.</a:t>
            </a:r>
          </a:p>
          <a:p>
            <a:pPr>
              <a:spcBef>
                <a:spcPct val="20000"/>
              </a:spcBef>
              <a:buSzTx/>
              <a:buFontTx/>
              <a:buNone/>
            </a:pPr>
            <a:r>
              <a:rPr lang="en-US" altLang="zh-CN" sz="2800" dirty="0" smtClean="0">
                <a:ea typeface="宋体" panose="02010600030101010101" pitchFamily="2" charset="-122"/>
              </a:rPr>
              <a:t>		</a:t>
            </a:r>
            <a:endParaRPr lang="en-US" altLang="zh-CN" sz="2800" dirty="0" smtClean="0">
              <a:solidFill>
                <a:srgbClr val="F85ACF"/>
              </a:solidFill>
              <a:ea typeface="宋体" panose="02010600030101010101" pitchFamily="2" charset="-122"/>
            </a:endParaRPr>
          </a:p>
          <a:p>
            <a:pPr lvl="1">
              <a:spcBef>
                <a:spcPct val="20000"/>
              </a:spcBef>
              <a:buSzTx/>
              <a:buFontTx/>
              <a:buNone/>
            </a:pPr>
            <a:endParaRPr lang="en-US" altLang="zh-CN" sz="2800" dirty="0" smtClean="0">
              <a:solidFill>
                <a:srgbClr val="F85ACF"/>
              </a:solidFill>
              <a:ea typeface="宋体" panose="02010600030101010101" pitchFamily="2" charset="-122"/>
            </a:endParaRPr>
          </a:p>
          <a:p>
            <a:pPr>
              <a:buFontTx/>
              <a:buNone/>
            </a:pPr>
            <a:endParaRPr lang="zh-CN" altLang="en-US" sz="2800" dirty="0" smtClean="0">
              <a:solidFill>
                <a:srgbClr val="F85ACF"/>
              </a:solidFill>
              <a:ea typeface="宋体" panose="02010600030101010101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33"/>
    </mc:Choice>
    <mc:Fallback xmlns="">
      <p:transition spd="slow" advTm="49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5.3 Using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forms</a:t>
            </a:r>
            <a:r>
              <a:rPr lang="en-US" altLang="zh-CN" sz="2800" dirty="0" smtClean="0">
                <a:ea typeface="宋体" panose="02010600030101010101" pitchFamily="2" charset="-122"/>
              </a:rPr>
              <a:t> array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Consider this form:</a:t>
            </a:r>
          </a:p>
          <a:p>
            <a:pPr>
              <a:spcBef>
                <a:spcPct val="20000"/>
              </a:spcBef>
              <a:buSzTx/>
              <a:buFontTx/>
              <a:buNone/>
            </a:pPr>
            <a:r>
              <a:rPr lang="en-US" altLang="zh-CN" sz="2800" smtClean="0">
                <a:ea typeface="宋体" panose="02010600030101010101" pitchFamily="2" charset="-122"/>
              </a:rPr>
              <a:t>		</a:t>
            </a:r>
            <a:r>
              <a:rPr lang="en-US" altLang="zh-CN" sz="2800" smtClean="0">
                <a:solidFill>
                  <a:srgbClr val="F85ACF"/>
                </a:solidFill>
                <a:ea typeface="宋体" panose="02010600030101010101" pitchFamily="2" charset="-122"/>
              </a:rPr>
              <a:t>&lt;form action = </a:t>
            </a:r>
            <a:r>
              <a:rPr lang="en-US" altLang="zh-CN" sz="2800" smtClean="0">
                <a:solidFill>
                  <a:srgbClr val="F85ACF"/>
                </a:solidFill>
                <a:ea typeface="宋体" panose="02010600030101010101" pitchFamily="2" charset="-122"/>
                <a:cs typeface="Courier New" panose="02070309020205020404" pitchFamily="49" charset="0"/>
              </a:rPr>
              <a:t>""</a:t>
            </a:r>
            <a:r>
              <a:rPr lang="en-US" altLang="zh-CN" sz="2800" smtClean="0">
                <a:solidFill>
                  <a:srgbClr val="F85ACF"/>
                </a:solidFill>
                <a:ea typeface="宋体" panose="02010600030101010101" pitchFamily="2" charset="-122"/>
              </a:rPr>
              <a:t>&gt;</a:t>
            </a:r>
          </a:p>
          <a:p>
            <a:pPr>
              <a:spcBef>
                <a:spcPct val="20000"/>
              </a:spcBef>
              <a:buSzTx/>
              <a:buFontTx/>
              <a:buNone/>
            </a:pPr>
            <a:r>
              <a:rPr lang="en-US" altLang="zh-CN" sz="2800" smtClean="0">
                <a:solidFill>
                  <a:srgbClr val="F85ACF"/>
                </a:solidFill>
                <a:ea typeface="宋体" panose="02010600030101010101" pitchFamily="2" charset="-122"/>
              </a:rPr>
              <a:t>      		&lt;input type = "button"  name = "pushMe"&gt;</a:t>
            </a:r>
          </a:p>
          <a:p>
            <a:pPr>
              <a:spcBef>
                <a:spcPct val="20000"/>
              </a:spcBef>
              <a:buSzTx/>
              <a:buFontTx/>
              <a:buNone/>
            </a:pPr>
            <a:r>
              <a:rPr lang="en-US" altLang="zh-CN" sz="2800" smtClean="0">
                <a:solidFill>
                  <a:srgbClr val="F85ACF"/>
                </a:solidFill>
                <a:ea typeface="宋体" panose="02010600030101010101" pitchFamily="2" charset="-122"/>
              </a:rPr>
              <a:t>  		 &lt;/form&gt;</a:t>
            </a:r>
          </a:p>
          <a:p>
            <a:pPr>
              <a:spcBef>
                <a:spcPct val="20000"/>
              </a:spcBef>
              <a:buSzTx/>
              <a:buFontTx/>
              <a:buNone/>
            </a:pPr>
            <a:endParaRPr lang="en-US" altLang="zh-CN" sz="2800" smtClean="0">
              <a:solidFill>
                <a:srgbClr val="F85ACF"/>
              </a:solidFill>
              <a:ea typeface="宋体" panose="02010600030101010101" pitchFamily="2" charset="-122"/>
            </a:endParaRPr>
          </a:p>
          <a:p>
            <a:r>
              <a:rPr lang="en-US" altLang="zh-CN" sz="2800" smtClean="0">
                <a:ea typeface="宋体" panose="02010600030101010101" pitchFamily="2" charset="-122"/>
              </a:rPr>
              <a:t>The input element can be referenced as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sz="2800" smtClean="0">
                <a:ea typeface="宋体" panose="02010600030101010101" pitchFamily="2" charset="-122"/>
              </a:rPr>
              <a:t>	</a:t>
            </a:r>
            <a:r>
              <a:rPr lang="en-US" altLang="zh-CN" sz="2800" smtClean="0">
                <a:solidFill>
                  <a:srgbClr val="F85ACF"/>
                </a:solidFill>
                <a:ea typeface="宋体" panose="02010600030101010101" pitchFamily="2" charset="-122"/>
              </a:rPr>
              <a:t>document.forms[0].elements[0]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endParaRPr lang="en-US" altLang="zh-CN" sz="2800" smtClean="0">
              <a:solidFill>
                <a:srgbClr val="F85ACF"/>
              </a:solidFill>
              <a:ea typeface="宋体" panose="02010600030101010101" pitchFamily="2" charset="-122"/>
            </a:endParaRPr>
          </a:p>
          <a:p>
            <a:r>
              <a:rPr lang="en-US" altLang="zh-CN" sz="2800" smtClean="0">
                <a:ea typeface="宋体" panose="02010600030101010101" pitchFamily="2" charset="-122"/>
              </a:rPr>
              <a:t>The drawback is that the addressing can be changed due to the addition or deletion of elements.</a:t>
            </a:r>
            <a:endParaRPr lang="en-US" altLang="zh-CN" sz="2800" smtClean="0">
              <a:solidFill>
                <a:srgbClr val="F85ACF"/>
              </a:solidFill>
              <a:ea typeface="宋体" panose="02010600030101010101" pitchFamily="2" charset="-122"/>
            </a:endParaRPr>
          </a:p>
          <a:p>
            <a:pPr lvl="1">
              <a:spcBef>
                <a:spcPct val="20000"/>
              </a:spcBef>
              <a:buSzTx/>
              <a:buFontTx/>
              <a:buNone/>
            </a:pPr>
            <a:endParaRPr lang="en-US" altLang="zh-CN" sz="2800" smtClean="0">
              <a:solidFill>
                <a:srgbClr val="F85ACF"/>
              </a:solidFill>
              <a:ea typeface="宋体" panose="02010600030101010101" pitchFamily="2" charset="-122"/>
            </a:endParaRPr>
          </a:p>
          <a:p>
            <a:pPr lvl="1">
              <a:spcBef>
                <a:spcPct val="20000"/>
              </a:spcBef>
              <a:buSzTx/>
              <a:buFontTx/>
              <a:buNone/>
            </a:pPr>
            <a:endParaRPr lang="en-US" altLang="zh-CN" sz="2800" smtClean="0">
              <a:solidFill>
                <a:srgbClr val="F85ACF"/>
              </a:solidFill>
              <a:ea typeface="宋体" panose="02010600030101010101" pitchFamily="2" charset="-122"/>
            </a:endParaRPr>
          </a:p>
          <a:p>
            <a:pPr>
              <a:buFontTx/>
              <a:buNone/>
            </a:pPr>
            <a:endParaRPr lang="zh-CN" altLang="en-US" sz="2800" smtClean="0">
              <a:solidFill>
                <a:srgbClr val="F85ACF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57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562"/>
    </mc:Choice>
    <mc:Fallback xmlns="">
      <p:transition spd="slow" advTm="144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5.3 Using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name</a:t>
            </a:r>
            <a:r>
              <a:rPr lang="en-US" altLang="zh-CN" sz="2800" dirty="0" smtClean="0">
                <a:ea typeface="宋体" panose="02010600030101010101" pitchFamily="2" charset="-122"/>
              </a:rPr>
              <a:t> Attributes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All elements from the </a:t>
            </a:r>
            <a:r>
              <a:rPr lang="en-US" altLang="zh-CN" sz="2800" i="1" dirty="0" smtClean="0">
                <a:ea typeface="宋体" panose="02010600030101010101" pitchFamily="2" charset="-122"/>
              </a:rPr>
              <a:t>referenced element</a:t>
            </a:r>
            <a:r>
              <a:rPr lang="en-US" altLang="zh-CN" sz="2800" dirty="0" smtClean="0">
                <a:ea typeface="宋体" panose="02010600030101010101" pitchFamily="2" charset="-122"/>
              </a:rPr>
              <a:t> up to, but not including, the </a:t>
            </a:r>
            <a:r>
              <a:rPr lang="en-US" altLang="zh-CN" sz="2800" i="1" dirty="0" smtClean="0">
                <a:ea typeface="宋体" panose="02010600030101010101" pitchFamily="2" charset="-122"/>
              </a:rPr>
              <a:t>body</a:t>
            </a:r>
            <a:r>
              <a:rPr lang="en-US" altLang="zh-CN" sz="2800" dirty="0" smtClean="0">
                <a:ea typeface="宋体" panose="02010600030101010101" pitchFamily="2" charset="-122"/>
              </a:rPr>
              <a:t> must have a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name</a:t>
            </a:r>
            <a:r>
              <a:rPr lang="en-US" altLang="zh-CN" sz="2800" dirty="0" smtClean="0">
                <a:ea typeface="宋体" panose="02010600030101010101" pitchFamily="2" charset="-122"/>
              </a:rPr>
              <a:t> attribute</a:t>
            </a:r>
          </a:p>
          <a:p>
            <a:pPr>
              <a:buFontTx/>
              <a:buNone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Example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&lt;form name = 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  <a:cs typeface="Courier New" panose="02070309020205020404" pitchFamily="49" charset="0"/>
              </a:rPr>
              <a:t>"</a:t>
            </a: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myForm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"  action = ""&gt;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   &lt;input type = "button"  name = "</a:t>
            </a: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pushMe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"&gt;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&lt;/form&gt;</a:t>
            </a: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Referencing the input</a:t>
            </a:r>
          </a:p>
          <a:p>
            <a:pPr lvl="1">
              <a:spcBef>
                <a:spcPct val="20000"/>
              </a:spcBef>
              <a:buSzTx/>
              <a:buFontTx/>
              <a:buNone/>
            </a:pP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document.myForm.pushMe</a:t>
            </a:r>
            <a:endParaRPr lang="en-US" altLang="zh-CN" sz="2800" dirty="0" smtClean="0">
              <a:solidFill>
                <a:srgbClr val="CC00CC"/>
              </a:solidFill>
              <a:ea typeface="宋体" panose="02010600030101010101" pitchFamily="2" charset="-122"/>
            </a:endParaRPr>
          </a:p>
          <a:p>
            <a:endParaRPr lang="en-US" altLang="zh-CN" sz="2800" dirty="0" smtClean="0">
              <a:solidFill>
                <a:srgbClr val="F85ACF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271"/>
    </mc:Choice>
    <mc:Fallback xmlns="">
      <p:transition spd="slow" advTm="139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5.3 Using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id</a:t>
            </a:r>
            <a:r>
              <a:rPr lang="en-US" altLang="zh-CN" sz="2800" dirty="0" smtClean="0">
                <a:ea typeface="宋体" panose="02010600030101010101" pitchFamily="2" charset="-122"/>
              </a:rPr>
              <a:t> Attribute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Set 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id</a:t>
            </a:r>
            <a:r>
              <a:rPr lang="en-US" altLang="zh-CN" sz="2800" dirty="0" smtClean="0">
                <a:ea typeface="宋体" panose="02010600030101010101" pitchFamily="2" charset="-122"/>
              </a:rPr>
              <a:t> attribute of the input element</a:t>
            </a:r>
          </a:p>
          <a:p>
            <a:pPr lvl="1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&lt;form action = 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  <a:cs typeface="Courier New" panose="02070309020205020404" pitchFamily="49" charset="0"/>
              </a:rPr>
              <a:t>""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&gt;</a:t>
            </a:r>
          </a:p>
          <a:p>
            <a:pPr lvl="1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   &lt;input type="button" 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id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=“</a:t>
            </a: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turnItOn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"&gt;</a:t>
            </a:r>
          </a:p>
          <a:p>
            <a:pPr lvl="1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&lt;/form&gt;</a:t>
            </a:r>
          </a:p>
          <a:p>
            <a:pPr lvl="1">
              <a:spcBef>
                <a:spcPct val="20000"/>
              </a:spcBef>
              <a:buSzTx/>
              <a:buFontTx/>
              <a:buNone/>
              <a:defRPr/>
            </a:pPr>
            <a:endParaRPr lang="en-US" altLang="zh-CN" sz="2800" dirty="0" smtClean="0">
              <a:solidFill>
                <a:srgbClr val="CC00CC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Then use </a:t>
            </a:r>
            <a:r>
              <a:rPr lang="en-US" altLang="zh-CN" sz="2800" dirty="0" err="1" smtClean="0">
                <a:solidFill>
                  <a:srgbClr val="FF3300"/>
                </a:solidFill>
                <a:ea typeface="宋体" panose="02010600030101010101" pitchFamily="2" charset="-122"/>
              </a:rPr>
              <a:t>getElementById</a:t>
            </a:r>
            <a:r>
              <a:rPr lang="en-US" altLang="zh-CN" sz="2800" dirty="0" smtClean="0">
                <a:ea typeface="宋体" panose="02010600030101010101" pitchFamily="2" charset="-122"/>
              </a:rPr>
              <a:t> function</a:t>
            </a:r>
          </a:p>
          <a:p>
            <a:pPr lvl="1"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document.getElementById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(“</a:t>
            </a: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turnItOn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")</a:t>
            </a:r>
          </a:p>
          <a:p>
            <a:pPr marL="457200" lvl="1" indent="0">
              <a:spcBef>
                <a:spcPct val="20000"/>
              </a:spcBef>
              <a:buSzTx/>
              <a:buFontTx/>
              <a:buNone/>
              <a:defRPr/>
            </a:pPr>
            <a:endParaRPr lang="en-US" altLang="zh-CN" sz="2800" dirty="0" smtClean="0">
              <a:solidFill>
                <a:srgbClr val="CC00CC"/>
              </a:solidFill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Example </a:t>
            </a:r>
            <a:r>
              <a:rPr lang="en-US" altLang="zh-CN" sz="2800" i="1" dirty="0" smtClean="0">
                <a:ea typeface="宋体" panose="02010600030101010101" pitchFamily="2" charset="-122"/>
              </a:rPr>
              <a:t>dom.html</a:t>
            </a:r>
          </a:p>
          <a:p>
            <a:pPr lvl="1">
              <a:spcBef>
                <a:spcPct val="20000"/>
              </a:spcBef>
              <a:buSzTx/>
              <a:buFontTx/>
              <a:buNone/>
              <a:defRPr/>
            </a:pPr>
            <a:endParaRPr lang="en-US" altLang="zh-CN" sz="2800" dirty="0" smtClean="0">
              <a:solidFill>
                <a:srgbClr val="CC00CC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22"/>
    </mc:Choice>
    <mc:Fallback xmlns="">
      <p:transition spd="slow" advTm="69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5.3 Using implicit arrays</a:t>
            </a:r>
            <a:endParaRPr lang="zh-CN" altLang="en-US" sz="2800" dirty="0" smtClean="0">
              <a:ea typeface="宋体" panose="02010600030101010101" pitchFamily="2" charset="-122"/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For </a:t>
            </a:r>
            <a:r>
              <a:rPr lang="en-US" altLang="zh-CN" sz="280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checkbox</a:t>
            </a:r>
            <a:r>
              <a:rPr lang="en-US" altLang="zh-CN" sz="2800" dirty="0" smtClean="0">
                <a:ea typeface="宋体" panose="02010600030101010101" pitchFamily="2" charset="-122"/>
              </a:rPr>
              <a:t> and </a:t>
            </a:r>
            <a:r>
              <a:rPr lang="en-US" altLang="zh-CN" sz="280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radio</a:t>
            </a:r>
            <a:r>
              <a:rPr lang="en-US" altLang="zh-CN" sz="2800" i="1" dirty="0" smtClean="0">
                <a:ea typeface="宋体" panose="02010600030101010101" pitchFamily="2" charset="-122"/>
              </a:rPr>
              <a:t> buttons</a:t>
            </a:r>
            <a:r>
              <a:rPr lang="en-US" altLang="zh-CN" sz="2800" dirty="0" smtClean="0">
                <a:ea typeface="宋体" panose="02010600030101010101" pitchFamily="2" charset="-122"/>
              </a:rPr>
              <a:t>,  they have the same name in one group.</a:t>
            </a:r>
          </a:p>
          <a:p>
            <a:r>
              <a:rPr lang="en-US" altLang="zh-CN" sz="2800" dirty="0">
                <a:ea typeface="宋体" panose="02010600030101010101" pitchFamily="2" charset="-122"/>
              </a:rPr>
              <a:t>E</a:t>
            </a:r>
            <a:r>
              <a:rPr lang="en-US" altLang="zh-CN" sz="2800" dirty="0" smtClean="0">
                <a:ea typeface="宋体" panose="02010600030101010101" pitchFamily="2" charset="-122"/>
              </a:rPr>
              <a:t>ach group corresponds to one </a:t>
            </a:r>
            <a:r>
              <a:rPr lang="en-US" altLang="zh-CN" sz="2800" dirty="0">
                <a:ea typeface="宋体" panose="02010600030101010101" pitchFamily="2" charset="-122"/>
              </a:rPr>
              <a:t>i</a:t>
            </a:r>
            <a:r>
              <a:rPr lang="en-US" altLang="zh-CN" sz="2800" dirty="0" smtClean="0">
                <a:ea typeface="宋体" panose="02010600030101010101" pitchFamily="2" charset="-122"/>
              </a:rPr>
              <a:t>mplicit array, which has </a:t>
            </a:r>
            <a:r>
              <a:rPr lang="en-US" altLang="zh-CN" sz="2800" i="1" dirty="0" smtClean="0">
                <a:ea typeface="宋体" panose="02010600030101010101" pitchFamily="2" charset="-122"/>
              </a:rPr>
              <a:t>the same name </a:t>
            </a:r>
            <a:r>
              <a:rPr lang="en-US" altLang="zh-CN" sz="2800" dirty="0" smtClean="0">
                <a:ea typeface="宋体" panose="02010600030101010101" pitchFamily="2" charset="-122"/>
              </a:rPr>
              <a:t>as the group name.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154"/>
    </mc:Choice>
    <mc:Fallback xmlns="">
      <p:transition spd="slow" advTm="104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5.3 Using implicit arrays</a:t>
            </a:r>
            <a:endParaRPr lang="zh-CN" altLang="en-US" sz="2800" dirty="0" smtClean="0">
              <a:ea typeface="宋体" panose="02010600030101010101" pitchFamily="2" charset="-122"/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In the following, the array of the checkboxes, named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vehicles</a:t>
            </a:r>
            <a:r>
              <a:rPr lang="en-US" altLang="zh-CN" sz="2800" dirty="0" smtClean="0">
                <a:ea typeface="宋体" panose="02010600030101010101" pitchFamily="2" charset="-122"/>
              </a:rPr>
              <a:t>, is the property of 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form</a:t>
            </a:r>
            <a:r>
              <a:rPr lang="en-US" altLang="zh-CN" sz="2800" dirty="0" smtClean="0">
                <a:ea typeface="宋体" panose="02010600030101010101" pitchFamily="2" charset="-122"/>
              </a:rPr>
              <a:t>.</a:t>
            </a:r>
          </a:p>
          <a:p>
            <a:pPr lvl="1"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&lt;form id = “</a:t>
            </a: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vehicleGroup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”&gt;</a:t>
            </a:r>
          </a:p>
          <a:p>
            <a:pPr lvl="1"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  &lt;input type = “checkbox”  name = “vehicles”&gt;</a:t>
            </a:r>
          </a:p>
          <a:p>
            <a:pPr lvl="1"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        value = “car”  /&gt;  Car</a:t>
            </a:r>
          </a:p>
          <a:p>
            <a:pPr lvl="1"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   &lt;input type = “checkbox”  name = “vehicles”&gt;</a:t>
            </a:r>
          </a:p>
          <a:p>
            <a:pPr lvl="1"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        value = “truck”  /&gt;  Truck</a:t>
            </a:r>
          </a:p>
          <a:p>
            <a:pPr lvl="1"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  &lt;input type = “checkbox”  name = “vehicles”&gt;</a:t>
            </a:r>
          </a:p>
          <a:p>
            <a:pPr lvl="1"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        value = “bike”  /&gt;  Bike</a:t>
            </a:r>
          </a:p>
          <a:p>
            <a:pPr lvl="1">
              <a:buFontTx/>
              <a:buNone/>
            </a:pP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&lt;/form&gt;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57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34"/>
    </mc:Choice>
    <mc:Fallback xmlns="">
      <p:transition spd="slow" advTm="59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5.3 Using implicit arrays</a:t>
            </a:r>
            <a:endParaRPr lang="zh-CN" altLang="en-US" sz="2800" dirty="0" smtClean="0">
              <a:ea typeface="宋体" panose="02010600030101010101" pitchFamily="2" charset="-122"/>
            </a:endParaRP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altLang="zh-CN" sz="2800" smtClean="0">
                <a:ea typeface="宋体" panose="02010600030101010101" pitchFamily="2" charset="-122"/>
              </a:rPr>
              <a:t>The following code is to detect how many checkboxes are checked.</a:t>
            </a:r>
          </a:p>
          <a:p>
            <a:endParaRPr lang="da-DK" altLang="zh-CN" sz="2800" smtClean="0">
              <a:ea typeface="宋体" panose="02010600030101010101" pitchFamily="2" charset="-122"/>
            </a:endParaRPr>
          </a:p>
          <a:p>
            <a:pPr lvl="1">
              <a:buFontTx/>
              <a:buNone/>
            </a:pPr>
            <a:r>
              <a:rPr lang="da-DK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var numChecked = 0;</a:t>
            </a:r>
          </a:p>
          <a:p>
            <a:pPr lvl="1">
              <a:buFontTx/>
              <a:buNone/>
            </a:pPr>
            <a:r>
              <a:rPr lang="da-DK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var dom = document.getElementById(“vehicleGroup”);</a:t>
            </a:r>
            <a:endParaRPr lang="en-US" altLang="zh-CN" sz="2800" smtClean="0">
              <a:solidFill>
                <a:srgbClr val="CC00CC"/>
              </a:solidFill>
              <a:ea typeface="宋体" panose="02010600030101010101" pitchFamily="2" charset="-122"/>
            </a:endParaRPr>
          </a:p>
          <a:p>
            <a:pPr lvl="1">
              <a:buFontTx/>
              <a:buNone/>
            </a:pPr>
            <a:r>
              <a:rPr lang="en-US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for (index = 0; index &lt; dom.vehicles.length; index+</a:t>
            </a:r>
          </a:p>
          <a:p>
            <a:pPr lvl="1">
              <a:buFontTx/>
              <a:buNone/>
            </a:pPr>
            <a:r>
              <a:rPr lang="en-US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    if (dom.vehicles[index].checked)</a:t>
            </a:r>
          </a:p>
          <a:p>
            <a:pPr lvl="1">
              <a:buFontTx/>
              <a:buNone/>
            </a:pPr>
            <a:r>
              <a:rPr lang="en-US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       numChenked++; </a:t>
            </a:r>
          </a:p>
          <a:p>
            <a:pPr lvl="1"/>
            <a:endParaRPr lang="zh-CN" altLang="en-US" sz="2800" smtClean="0">
              <a:solidFill>
                <a:srgbClr val="CC00CC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225"/>
    </mc:Choice>
    <mc:Fallback xmlns="">
      <p:transition spd="slow" advTm="105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Exercise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591" y="990600"/>
            <a:ext cx="8763000" cy="5257800"/>
          </a:xfrm>
        </p:spPr>
        <p:txBody>
          <a:bodyPr/>
          <a:lstStyle/>
          <a:p>
            <a:pPr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Suppose an HTML has a text box and a button.</a:t>
            </a:r>
          </a:p>
          <a:p>
            <a:pPr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When you input some words in the text box, show the message with the input words once the button is pressed.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 marL="0" indent="0">
              <a:buFontTx/>
              <a:buNone/>
              <a:defRPr/>
            </a:pPr>
            <a:r>
              <a:rPr lang="en-US" altLang="zh-CN" dirty="0">
                <a:solidFill>
                  <a:srgbClr val="063DE8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dirty="0">
                <a:solidFill>
                  <a:srgbClr val="F85ACF"/>
                </a:solidFill>
                <a:ea typeface="宋体" panose="02010600030101010101" pitchFamily="2" charset="-122"/>
              </a:rPr>
              <a:t>&lt;</a:t>
            </a:r>
            <a:r>
              <a:rPr lang="en-US" altLang="zh-CN" sz="2800" dirty="0" smtClean="0">
                <a:solidFill>
                  <a:srgbClr val="F85ACF"/>
                </a:solidFill>
                <a:ea typeface="宋体" panose="02010600030101010101" pitchFamily="2" charset="-122"/>
              </a:rPr>
              <a:t>form id=“</a:t>
            </a:r>
            <a:r>
              <a:rPr lang="en-US" altLang="zh-CN" sz="2800" dirty="0" err="1" smtClean="0">
                <a:solidFill>
                  <a:srgbClr val="F85ACF"/>
                </a:solidFill>
                <a:ea typeface="宋体" panose="02010600030101010101" pitchFamily="2" charset="-122"/>
              </a:rPr>
              <a:t>myform</a:t>
            </a:r>
            <a:r>
              <a:rPr lang="en-US" altLang="zh-CN" sz="2800" dirty="0" smtClean="0">
                <a:solidFill>
                  <a:srgbClr val="F85ACF"/>
                </a:solidFill>
                <a:ea typeface="宋体" panose="02010600030101010101" pitchFamily="2" charset="-122"/>
              </a:rPr>
              <a:t>”&gt;</a:t>
            </a:r>
            <a:endParaRPr lang="en-US" altLang="zh-CN" sz="2800" dirty="0">
              <a:solidFill>
                <a:srgbClr val="F85ACF"/>
              </a:solidFill>
              <a:ea typeface="宋体" panose="02010600030101010101" pitchFamily="2" charset="-122"/>
            </a:endParaRPr>
          </a:p>
          <a:p>
            <a:pPr lvl="1">
              <a:buFontTx/>
              <a:buNone/>
              <a:defRPr/>
            </a:pPr>
            <a:r>
              <a:rPr lang="en-US" altLang="zh-CN" sz="2800" dirty="0">
                <a:solidFill>
                  <a:srgbClr val="F85ACF"/>
                </a:solidFill>
                <a:ea typeface="宋体" panose="02010600030101010101" pitchFamily="2" charset="-122"/>
              </a:rPr>
              <a:t>&lt;input type=“text” id="</a:t>
            </a:r>
            <a:r>
              <a:rPr lang="en-US" altLang="zh-CN" sz="2800" dirty="0" err="1">
                <a:solidFill>
                  <a:srgbClr val="F85ACF"/>
                </a:solidFill>
                <a:ea typeface="宋体" panose="02010600030101010101" pitchFamily="2" charset="-122"/>
              </a:rPr>
              <a:t>mytext</a:t>
            </a:r>
            <a:r>
              <a:rPr lang="en-US" altLang="zh-CN" sz="2800" dirty="0">
                <a:solidFill>
                  <a:srgbClr val="F85ACF"/>
                </a:solidFill>
                <a:ea typeface="宋体" panose="02010600030101010101" pitchFamily="2" charset="-122"/>
              </a:rPr>
              <a:t>"&gt;</a:t>
            </a:r>
          </a:p>
          <a:p>
            <a:pPr lvl="1">
              <a:buFontTx/>
              <a:buNone/>
              <a:defRPr/>
            </a:pPr>
            <a:r>
              <a:rPr lang="en-US" altLang="zh-CN" sz="2800" dirty="0">
                <a:solidFill>
                  <a:srgbClr val="F85ACF"/>
                </a:solidFill>
                <a:ea typeface="宋体" panose="02010600030101010101" pitchFamily="2" charset="-122"/>
              </a:rPr>
              <a:t>&lt;input type=“button” id="</a:t>
            </a:r>
            <a:r>
              <a:rPr lang="en-US" altLang="zh-CN" sz="2800" dirty="0" err="1">
                <a:solidFill>
                  <a:srgbClr val="F85ACF"/>
                </a:solidFill>
                <a:ea typeface="宋体" panose="02010600030101010101" pitchFamily="2" charset="-122"/>
              </a:rPr>
              <a:t>mybutton</a:t>
            </a:r>
            <a:r>
              <a:rPr lang="en-US" altLang="zh-CN" sz="2800" dirty="0" smtClean="0">
                <a:solidFill>
                  <a:srgbClr val="F85ACF"/>
                </a:solidFill>
                <a:ea typeface="宋体" panose="02010600030101010101" pitchFamily="2" charset="-122"/>
              </a:rPr>
              <a:t>" </a:t>
            </a:r>
            <a:r>
              <a:rPr lang="en-US" altLang="zh-CN" sz="2800" dirty="0" err="1" smtClean="0">
                <a:solidFill>
                  <a:srgbClr val="F85ACF"/>
                </a:solidFill>
                <a:ea typeface="宋体" panose="02010600030101010101" pitchFamily="2" charset="-122"/>
              </a:rPr>
              <a:t>onclick</a:t>
            </a:r>
            <a:r>
              <a:rPr lang="en-US" altLang="zh-CN" sz="2800" dirty="0" smtClean="0">
                <a:solidFill>
                  <a:srgbClr val="F85ACF"/>
                </a:solidFill>
                <a:ea typeface="宋体" panose="02010600030101010101" pitchFamily="2" charset="-122"/>
              </a:rPr>
              <a:t>="foo()"&gt;</a:t>
            </a:r>
          </a:p>
          <a:p>
            <a:pPr>
              <a:buFontTx/>
              <a:buNone/>
              <a:defRPr/>
            </a:pPr>
            <a:r>
              <a:rPr lang="en-US" altLang="zh-CN" sz="2800" dirty="0" smtClean="0">
                <a:solidFill>
                  <a:srgbClr val="F85ACF"/>
                </a:solidFill>
                <a:ea typeface="宋体" panose="02010600030101010101" pitchFamily="2" charset="-122"/>
              </a:rPr>
              <a:t>&lt;/</a:t>
            </a:r>
            <a:r>
              <a:rPr lang="en-US" altLang="zh-CN" sz="2800" dirty="0">
                <a:solidFill>
                  <a:srgbClr val="F85ACF"/>
                </a:solidFill>
                <a:ea typeface="宋体" panose="02010600030101010101" pitchFamily="2" charset="-122"/>
              </a:rPr>
              <a:t>form&gt;</a:t>
            </a:r>
            <a:endParaRPr lang="en-US" altLang="zh-CN" sz="2800" dirty="0" smtClean="0">
              <a:solidFill>
                <a:srgbClr val="F85ACF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dirty="0" smtClean="0">
                <a:solidFill>
                  <a:srgbClr val="FF3300"/>
                </a:solidFill>
                <a:ea typeface="宋体" panose="02010600030101010101" pitchFamily="2" charset="-122"/>
              </a:rPr>
              <a:t>Tips:</a:t>
            </a:r>
            <a:r>
              <a:rPr lang="en-US" altLang="zh-CN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 </a:t>
            </a:r>
            <a:endParaRPr lang="en-US" altLang="zh-CN" sz="2800" dirty="0" smtClean="0">
              <a:ea typeface="宋体" panose="02010600030101010101" pitchFamily="2" charset="-122"/>
            </a:endParaRPr>
          </a:p>
          <a:p>
            <a:pPr lvl="1">
              <a:buFontTx/>
              <a:buNone/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using </a:t>
            </a: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forms</a:t>
            </a:r>
            <a:r>
              <a:rPr lang="en-US" altLang="zh-CN" sz="2800" dirty="0" smtClean="0">
                <a:ea typeface="宋体" panose="02010600030101010101" pitchFamily="2" charset="-122"/>
              </a:rPr>
              <a:t>(</a:t>
            </a: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elements</a:t>
            </a:r>
            <a:r>
              <a:rPr lang="en-US" altLang="zh-CN" sz="2800" dirty="0" smtClean="0">
                <a:ea typeface="宋体" panose="02010600030101010101" pitchFamily="2" charset="-122"/>
              </a:rPr>
              <a:t>) array or </a:t>
            </a:r>
            <a:r>
              <a:rPr lang="en-US" altLang="zh-CN" sz="2800" dirty="0" err="1" smtClean="0">
                <a:solidFill>
                  <a:srgbClr val="FF3300"/>
                </a:solidFill>
                <a:ea typeface="宋体" panose="02010600030101010101" pitchFamily="2" charset="-122"/>
              </a:rPr>
              <a:t>getElementById</a:t>
            </a:r>
            <a:r>
              <a:rPr lang="en-US" altLang="zh-CN" sz="2800" dirty="0" smtClean="0">
                <a:ea typeface="宋体" panose="02010600030101010101" pitchFamily="2" charset="-122"/>
              </a:rPr>
              <a:t> function;</a:t>
            </a:r>
          </a:p>
          <a:p>
            <a:pPr lvl="1">
              <a:buFontTx/>
              <a:buNone/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using 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value </a:t>
            </a:r>
            <a:r>
              <a:rPr lang="en-US" altLang="zh-CN" sz="2800" dirty="0" smtClean="0">
                <a:ea typeface="宋体" panose="02010600030101010101" pitchFamily="2" charset="-122"/>
              </a:rPr>
              <a:t>property to get the input words.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Contents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smtClean="0">
              <a:ea typeface="宋体" panose="02010600030101010101" pitchFamily="2" charset="-122"/>
            </a:endParaRPr>
          </a:p>
          <a:p>
            <a:r>
              <a:rPr lang="en-US" altLang="zh-CN" sz="2800" smtClean="0">
                <a:ea typeface="宋体" panose="02010600030101010101" pitchFamily="2" charset="-122"/>
              </a:rPr>
              <a:t>5.1 JavaScript execution  environment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5.2 Document object model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5.3 Element access in JavaScript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5.4 Events and events handling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5.5 Handing events from body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5.6 Handing events from button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5.7 Handing events from text box and password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5.9 Navigator object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669"/>
    </mc:Choice>
    <mc:Fallback xmlns="">
      <p:transition spd="slow" advTm="72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Contents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5.1 JavaScript execution  environment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5.2 Document Object Model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5.3 Element access in JavaScript</a:t>
            </a:r>
          </a:p>
          <a:p>
            <a:r>
              <a:rPr lang="en-US" altLang="zh-CN" sz="2800" smtClean="0">
                <a:solidFill>
                  <a:srgbClr val="FF3300"/>
                </a:solidFill>
                <a:ea typeface="宋体" panose="02010600030101010101" pitchFamily="2" charset="-122"/>
              </a:rPr>
              <a:t>5.4 Events and Events handling</a:t>
            </a:r>
          </a:p>
          <a:p>
            <a:r>
              <a:rPr lang="en-US" altLang="zh-CN" sz="2800" smtClean="0">
                <a:solidFill>
                  <a:srgbClr val="FF3300"/>
                </a:solidFill>
                <a:ea typeface="宋体" panose="02010600030101010101" pitchFamily="2" charset="-122"/>
              </a:rPr>
              <a:t>5.5 Handing events from body elements</a:t>
            </a:r>
          </a:p>
          <a:p>
            <a:r>
              <a:rPr lang="en-US" altLang="zh-CN" sz="2800" smtClean="0">
                <a:solidFill>
                  <a:srgbClr val="FF3300"/>
                </a:solidFill>
                <a:ea typeface="宋体" panose="02010600030101010101" pitchFamily="2" charset="-122"/>
              </a:rPr>
              <a:t>5.6 Handing events from button elements</a:t>
            </a:r>
          </a:p>
          <a:p>
            <a:r>
              <a:rPr lang="en-US" altLang="zh-CN" sz="2800" smtClean="0">
                <a:solidFill>
                  <a:srgbClr val="FF3300"/>
                </a:solidFill>
                <a:ea typeface="宋体" panose="02010600030101010101" pitchFamily="2" charset="-122"/>
              </a:rPr>
              <a:t>5.7 Handing events from text box and password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5.9 Navigator object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13"/>
    </mc:Choice>
    <mc:Fallback xmlns="">
      <p:transition spd="slow" advTm="19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5.4 Events and Event Handling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Event-driven programming </a:t>
            </a:r>
            <a:r>
              <a:rPr lang="en-US" altLang="zh-CN" sz="2800" dirty="0" smtClean="0">
                <a:ea typeface="宋体" panose="02010600030101010101" pitchFamily="2" charset="-122"/>
              </a:rPr>
              <a:t>is a style of programming in which pieces of code,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event handlers</a:t>
            </a:r>
            <a:r>
              <a:rPr lang="en-US" altLang="zh-CN" sz="2800" dirty="0" smtClean="0">
                <a:ea typeface="宋体" panose="02010600030101010101" pitchFamily="2" charset="-122"/>
              </a:rPr>
              <a:t>, are written to be activated when certain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events</a:t>
            </a:r>
            <a:r>
              <a:rPr lang="en-US" altLang="zh-CN" sz="2800" dirty="0" smtClean="0">
                <a:ea typeface="宋体" panose="02010600030101010101" pitchFamily="2" charset="-122"/>
              </a:rPr>
              <a:t> occur.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Events</a:t>
            </a:r>
            <a:r>
              <a:rPr lang="en-US" altLang="zh-CN" sz="2800" dirty="0" smtClean="0">
                <a:ea typeface="宋体" panose="02010600030101010101" pitchFamily="2" charset="-122"/>
              </a:rPr>
              <a:t> represent activity in the environment such as moving the mouse or the completion of the loading of a document, etc.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dirty="0" smtClean="0">
                <a:ea typeface="宋体" panose="02010600030101010101" pitchFamily="2" charset="-122"/>
              </a:rPr>
              <a:t>An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event handler</a:t>
            </a: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dirty="0" smtClean="0">
                <a:ea typeface="宋体" panose="02010600030101010101" pitchFamily="2" charset="-122"/>
              </a:rPr>
              <a:t>is a program segment designed to execute when a certain event occurs.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116"/>
    </mc:Choice>
    <mc:Fallback xmlns="">
      <p:transition spd="slow" advTm="113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5.4 Events and Event Handling</a:t>
            </a:r>
            <a:endParaRPr lang="zh-CN" altLang="en-US" sz="2800" smtClean="0">
              <a:ea typeface="宋体" panose="02010600030101010101" pitchFamily="2" charset="-122"/>
            </a:endParaRP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sz="2800" i="1" smtClean="0">
              <a:solidFill>
                <a:srgbClr val="FF3300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sz="2800" i="1" smtClean="0">
                <a:solidFill>
                  <a:srgbClr val="FF3300"/>
                </a:solidFill>
                <a:ea typeface="宋体" panose="02010600030101010101" pitchFamily="2" charset="-122"/>
              </a:rPr>
              <a:t>Registration</a:t>
            </a:r>
            <a:r>
              <a:rPr lang="en-US" altLang="zh-CN" sz="2800" smtClean="0">
                <a:ea typeface="宋体" panose="02010600030101010101" pitchFamily="2" charset="-122"/>
              </a:rPr>
              <a:t> is the activity of connecting the event handler to a type of event.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sz="2800" smtClean="0">
              <a:ea typeface="宋体" panose="02010600030101010101" pitchFamily="2" charset="-122"/>
            </a:endParaRPr>
          </a:p>
          <a:p>
            <a:pPr marL="457200" lvl="1" indent="0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smtClean="0">
                <a:ea typeface="宋体" panose="02010600030101010101" pitchFamily="2" charset="-122"/>
              </a:rPr>
              <a:t>(1) In HTML, assign an event </a:t>
            </a:r>
            <a:r>
              <a:rPr lang="en-US" altLang="zh-CN" sz="2800" i="1" smtClean="0">
                <a:ea typeface="宋体" panose="02010600030101010101" pitchFamily="2" charset="-122"/>
              </a:rPr>
              <a:t>attribute</a:t>
            </a:r>
            <a:r>
              <a:rPr lang="en-US" altLang="zh-CN" sz="2800" smtClean="0">
                <a:ea typeface="宋体" panose="02010600030101010101" pitchFamily="2" charset="-122"/>
              </a:rPr>
              <a:t> an event handler.</a:t>
            </a:r>
          </a:p>
          <a:p>
            <a:pPr marL="457200" lvl="1" indent="0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sz="2800" smtClean="0">
              <a:ea typeface="宋体" panose="02010600030101010101" pitchFamily="2" charset="-122"/>
            </a:endParaRPr>
          </a:p>
          <a:p>
            <a:pPr marL="457200" lvl="1" indent="0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smtClean="0">
                <a:ea typeface="宋体" panose="02010600030101010101" pitchFamily="2" charset="-122"/>
              </a:rPr>
              <a:t>(2) In JavaScript, assign a DOM node an event handler.</a:t>
            </a:r>
          </a:p>
          <a:p>
            <a:pPr marL="457200" lvl="1" indent="0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800" smtClean="0">
                <a:ea typeface="宋体" panose="02010600030101010101" pitchFamily="2" charset="-122"/>
              </a:rPr>
              <a:t>   The example will be given later.</a:t>
            </a:r>
          </a:p>
          <a:p>
            <a:endParaRPr lang="zh-CN" altLang="en-US" sz="2800" b="1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744"/>
    </mc:Choice>
    <mc:Fallback xmlns="">
      <p:transition spd="slow" advTm="64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5.4 Events,  Attributes and Tags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Particular </a:t>
            </a:r>
            <a:r>
              <a:rPr lang="en-US" altLang="zh-CN" sz="280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events</a:t>
            </a:r>
            <a:r>
              <a:rPr lang="en-US" altLang="zh-CN" sz="2800" dirty="0" smtClean="0">
                <a:ea typeface="宋体" panose="02010600030101010101" pitchFamily="2" charset="-122"/>
              </a:rPr>
              <a:t> are associated with certain </a:t>
            </a:r>
            <a:r>
              <a:rPr lang="en-US" altLang="zh-CN" sz="280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attributes</a:t>
            </a:r>
            <a:r>
              <a:rPr lang="en-US" altLang="zh-CN" sz="2800" i="1" dirty="0" smtClean="0">
                <a:ea typeface="宋体" panose="02010600030101010101" pitchFamily="2" charset="-122"/>
              </a:rPr>
              <a:t> </a:t>
            </a:r>
            <a:r>
              <a:rPr lang="en-US" altLang="zh-CN" sz="2800" dirty="0" smtClean="0">
                <a:ea typeface="宋体" panose="02010600030101010101" pitchFamily="2" charset="-122"/>
              </a:rPr>
              <a:t>of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HTML tags.</a:t>
            </a:r>
          </a:p>
          <a:p>
            <a:pPr>
              <a:buFontTx/>
              <a:buNone/>
            </a:pPr>
            <a:endParaRPr lang="en-US" altLang="zh-CN" sz="2800" i="1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The attribute for one kind of event may appear on different tags.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220"/>
    </mc:Choice>
    <mc:Fallback xmlns="">
      <p:transition spd="slow" advTm="41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5.4 Events, Attributes and Tags (pp.203)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zh-CN" altLang="en-US" sz="1800" b="1" i="1" smtClean="0">
                <a:ea typeface="宋体" panose="02010600030101010101" pitchFamily="2" charset="-122"/>
              </a:rPr>
              <a:t>	            </a:t>
            </a:r>
            <a:r>
              <a:rPr lang="en-US" altLang="zh-CN" sz="2000" b="1" smtClean="0">
                <a:ea typeface="宋体" panose="02010600030101010101" pitchFamily="2" charset="-122"/>
              </a:rPr>
              <a:t>Event                    Tag Attribute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1600" b="1" smtClean="0">
                <a:latin typeface="Courier New" panose="02070309020205020404" pitchFamily="49" charset="0"/>
                <a:ea typeface="宋体" panose="02010600030101010101" pitchFamily="2" charset="-122"/>
              </a:rPr>
              <a:t>     </a:t>
            </a:r>
            <a:r>
              <a:rPr lang="en-US" altLang="zh-CN" sz="16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</a:t>
            </a: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blur            onblur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change          onchange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click           onclick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focus           onfocus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load            onload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mousedown       onmousedown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mousemove       onmousemove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mouseout        onmouseout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mouseover       onmouseover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mouseup         onmouseup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select          onselect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submit          onsubmit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sz="2000" b="1" smtClean="0">
                <a:solidFill>
                  <a:srgbClr val="CC00CC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     unload          onunload</a:t>
            </a:r>
            <a:endParaRPr lang="en-US" altLang="zh-CN" sz="2000" smtClean="0">
              <a:solidFill>
                <a:srgbClr val="CC00CC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71"/>
    </mc:Choice>
    <mc:Fallback xmlns="">
      <p:transition spd="slow" advTm="78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Table 5.2  </a:t>
            </a:r>
            <a:r>
              <a:rPr lang="en-US" altLang="zh-CN" b="0" smtClean="0">
                <a:ea typeface="宋体" panose="02010600030101010101" pitchFamily="2" charset="-122"/>
              </a:rPr>
              <a:t>Event attributes and their tags (pp.204)</a:t>
            </a:r>
            <a:endParaRPr lang="en-US" altLang="zh-CN" smtClean="0">
              <a:ea typeface="宋体" panose="02010600030101010101" pitchFamily="2" charset="-122"/>
            </a:endParaRPr>
          </a:p>
        </p:txBody>
      </p:sp>
      <p:pic>
        <p:nvPicPr>
          <p:cNvPr id="27651" name="Picture 3" descr="tbl05_0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90600"/>
            <a:ext cx="8305800" cy="5335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330"/>
    </mc:Choice>
    <mc:Fallback xmlns="">
      <p:transition spd="slow" advTm="69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5.4 Registering a Handler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Assigning the event handler script to  an event tag attribute:</a:t>
            </a:r>
          </a:p>
          <a:p>
            <a:pPr lvl="1">
              <a:buFontTx/>
              <a:buNone/>
            </a:pPr>
            <a:r>
              <a:rPr lang="en-US" altLang="zh-CN" sz="2400" smtClean="0">
                <a:solidFill>
                  <a:srgbClr val="CC00CC"/>
                </a:solidFill>
                <a:ea typeface="宋体" panose="02010600030101010101" pitchFamily="2" charset="-122"/>
              </a:rPr>
              <a:t>&lt;input type=“button” name=“myButton”</a:t>
            </a:r>
          </a:p>
          <a:p>
            <a:pPr lvl="2">
              <a:buFontTx/>
              <a:buNone/>
            </a:pPr>
            <a:r>
              <a:rPr lang="en-US" altLang="zh-CN" sz="2400" smtClean="0">
                <a:solidFill>
                  <a:srgbClr val="CC00CC"/>
                </a:solidFill>
                <a:ea typeface="宋体" panose="02010600030101010101" pitchFamily="2" charset="-122"/>
              </a:rPr>
              <a:t>onclick=</a:t>
            </a:r>
          </a:p>
          <a:p>
            <a:pPr lvl="2">
              <a:buFontTx/>
              <a:buNone/>
            </a:pPr>
            <a:r>
              <a:rPr lang="en-US" altLang="zh-CN" sz="2400" smtClean="0">
                <a:solidFill>
                  <a:srgbClr val="CC00CC"/>
                </a:solidFill>
                <a:ea typeface="宋体" panose="02010600030101010101" pitchFamily="2" charset="-122"/>
              </a:rPr>
              <a:t>“alert(‘You clicked the button!’)”/&gt;</a:t>
            </a:r>
          </a:p>
          <a:p>
            <a:pPr lvl="2">
              <a:buFontTx/>
              <a:buNone/>
            </a:pPr>
            <a:endParaRPr lang="en-US" altLang="zh-CN" sz="2400" smtClean="0">
              <a:solidFill>
                <a:srgbClr val="CC00CC"/>
              </a:solidFill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A function call can be used if the handler is longer than a single statement</a:t>
            </a:r>
          </a:p>
          <a:p>
            <a:pPr lvl="1">
              <a:buFontTx/>
              <a:buNone/>
            </a:pPr>
            <a:r>
              <a:rPr lang="en-US" altLang="zh-CN" sz="2400" smtClean="0">
                <a:solidFill>
                  <a:srgbClr val="CC00CC"/>
                </a:solidFill>
                <a:ea typeface="宋体" panose="02010600030101010101" pitchFamily="2" charset="-122"/>
              </a:rPr>
              <a:t>&lt;input type=“button” name=“myButton”</a:t>
            </a:r>
          </a:p>
          <a:p>
            <a:pPr lvl="2">
              <a:buFontTx/>
              <a:buNone/>
            </a:pPr>
            <a:r>
              <a:rPr lang="en-US" altLang="zh-CN" sz="2400" smtClean="0">
                <a:solidFill>
                  <a:srgbClr val="CC00CC"/>
                </a:solidFill>
                <a:ea typeface="宋体" panose="02010600030101010101" pitchFamily="2" charset="-122"/>
              </a:rPr>
              <a:t>onclick=“myHandler()”/&gt;</a:t>
            </a:r>
          </a:p>
          <a:p>
            <a:endParaRPr lang="zh-CN" altLang="en-US" smtClean="0">
              <a:solidFill>
                <a:srgbClr val="CC00CC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350"/>
    </mc:Choice>
    <mc:Fallback xmlns="">
      <p:transition spd="slow" advTm="80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5.5 Handling Events from Body Elements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See the load.html example(pp.206)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This example illustrates when the page is loaded into main memory.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The unload event is probably more useful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17"/>
    </mc:Choice>
    <mc:Fallback xmlns="">
      <p:transition spd="slow" advTm="18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Figure 5.2  </a:t>
            </a:r>
            <a:r>
              <a:rPr lang="en-US" altLang="zh-CN" b="0" smtClean="0">
                <a:ea typeface="宋体" panose="02010600030101010101" pitchFamily="2" charset="-122"/>
              </a:rPr>
              <a:t>Display of load.html</a:t>
            </a:r>
            <a:endParaRPr lang="en-US" altLang="zh-CN" smtClean="0">
              <a:ea typeface="宋体" panose="02010600030101010101" pitchFamily="2" charset="-122"/>
            </a:endParaRPr>
          </a:p>
        </p:txBody>
      </p:sp>
      <p:pic>
        <p:nvPicPr>
          <p:cNvPr id="30723" name="Picture 3" descr="fig05_0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038" y="2205038"/>
            <a:ext cx="6510337" cy="244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5.4 Registering a Handler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ea typeface="宋体" panose="02010600030101010101" pitchFamily="2" charset="-122"/>
              </a:rPr>
              <a:t>An </a:t>
            </a:r>
            <a:r>
              <a:rPr lang="en-US" altLang="zh-CN" dirty="0">
                <a:ea typeface="宋体" panose="02010600030101010101" pitchFamily="2" charset="-122"/>
              </a:rPr>
              <a:t>event handler function could also be registered by assigning its </a:t>
            </a:r>
            <a:r>
              <a:rPr lang="en-US" altLang="zh-CN" dirty="0" smtClean="0">
                <a:ea typeface="宋体" panose="02010600030101010101" pitchFamily="2" charset="-122"/>
              </a:rPr>
              <a:t>name to </a:t>
            </a:r>
            <a:r>
              <a:rPr lang="en-US" altLang="zh-CN" dirty="0">
                <a:ea typeface="宋体" panose="02010600030101010101" pitchFamily="2" charset="-122"/>
              </a:rPr>
              <a:t>the associated event property </a:t>
            </a:r>
            <a:r>
              <a:rPr lang="en-US" altLang="zh-CN" dirty="0" smtClean="0">
                <a:ea typeface="宋体" panose="02010600030101010101" pitchFamily="2" charset="-122"/>
              </a:rPr>
              <a:t>of corresponding JavaScript </a:t>
            </a:r>
            <a:r>
              <a:rPr lang="en-US" altLang="zh-CN" dirty="0">
                <a:ea typeface="宋体" panose="02010600030101010101" pitchFamily="2" charset="-122"/>
              </a:rPr>
              <a:t>object, as in the </a:t>
            </a:r>
            <a:r>
              <a:rPr lang="en-US" altLang="zh-CN" dirty="0" smtClean="0">
                <a:ea typeface="宋体" panose="02010600030101010101" pitchFamily="2" charset="-122"/>
              </a:rPr>
              <a:t>following example:</a:t>
            </a:r>
          </a:p>
          <a:p>
            <a:endParaRPr lang="en-US" altLang="zh-CN" dirty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>
                <a:ea typeface="宋体" panose="02010600030101010101" pitchFamily="2" charset="-122"/>
              </a:rPr>
              <a:t>	</a:t>
            </a:r>
            <a:r>
              <a:rPr lang="en-US" altLang="zh-CN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document.getElementById</a:t>
            </a:r>
            <a:r>
              <a:rPr lang="en-US" altLang="zh-CN" dirty="0">
                <a:solidFill>
                  <a:srgbClr val="CC00CC"/>
                </a:solidFill>
                <a:ea typeface="宋体" panose="02010600030101010101" pitchFamily="2" charset="-122"/>
              </a:rPr>
              <a:t>("</a:t>
            </a:r>
            <a:r>
              <a:rPr lang="en-US" altLang="zh-CN" dirty="0" err="1">
                <a:solidFill>
                  <a:srgbClr val="CC00CC"/>
                </a:solidFill>
                <a:ea typeface="宋体" panose="02010600030101010101" pitchFamily="2" charset="-122"/>
              </a:rPr>
              <a:t>myButton</a:t>
            </a:r>
            <a:r>
              <a:rPr lang="en-US" altLang="zh-CN" dirty="0">
                <a:solidFill>
                  <a:srgbClr val="CC00CC"/>
                </a:solidFill>
                <a:ea typeface="宋体" panose="02010600030101010101" pitchFamily="2" charset="-122"/>
              </a:rPr>
              <a:t>").</a:t>
            </a:r>
            <a:r>
              <a:rPr lang="en-US" altLang="zh-CN" dirty="0" err="1">
                <a:solidFill>
                  <a:srgbClr val="CC00CC"/>
                </a:solidFill>
                <a:ea typeface="宋体" panose="02010600030101010101" pitchFamily="2" charset="-122"/>
              </a:rPr>
              <a:t>onclick</a:t>
            </a:r>
            <a:r>
              <a:rPr lang="en-US" altLang="zh-CN" dirty="0">
                <a:solidFill>
                  <a:srgbClr val="CC00CC"/>
                </a:solidFill>
                <a:ea typeface="宋体" panose="02010600030101010101" pitchFamily="2" charset="-122"/>
              </a:rPr>
              <a:t> =</a:t>
            </a:r>
          </a:p>
          <a:p>
            <a:pPr marL="0" indent="0">
              <a:buNone/>
            </a:pPr>
            <a:r>
              <a:rPr lang="en-US" altLang="zh-CN" dirty="0" smtClean="0">
                <a:solidFill>
                  <a:srgbClr val="CC00CC"/>
                </a:solidFill>
                <a:ea typeface="宋体" panose="02010600030101010101" pitchFamily="2" charset="-122"/>
              </a:rPr>
              <a:t>					</a:t>
            </a:r>
            <a:r>
              <a:rPr lang="en-US" altLang="zh-CN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myButtonHandler</a:t>
            </a:r>
            <a:r>
              <a:rPr lang="en-US" altLang="zh-CN" dirty="0" smtClean="0">
                <a:solidFill>
                  <a:srgbClr val="CC00CC"/>
                </a:solidFill>
                <a:ea typeface="宋体" panose="02010600030101010101" pitchFamily="2" charset="-122"/>
              </a:rPr>
              <a:t>;</a:t>
            </a:r>
          </a:p>
          <a:p>
            <a:pPr lvl="2">
              <a:buFontTx/>
              <a:buNone/>
            </a:pPr>
            <a:endParaRPr lang="en-US" altLang="zh-CN" sz="2400" dirty="0" smtClean="0">
              <a:solidFill>
                <a:srgbClr val="CC00CC"/>
              </a:solidFill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Notice </a:t>
            </a:r>
            <a:r>
              <a:rPr lang="en-US" altLang="zh-CN" dirty="0">
                <a:ea typeface="宋体" panose="02010600030101010101" pitchFamily="2" charset="-122"/>
              </a:rPr>
              <a:t>that only </a:t>
            </a:r>
            <a:r>
              <a:rPr lang="en-US" altLang="zh-CN" dirty="0" smtClean="0">
                <a:ea typeface="宋体" panose="02010600030101010101" pitchFamily="2" charset="-122"/>
              </a:rPr>
              <a:t>the name </a:t>
            </a:r>
            <a:r>
              <a:rPr lang="en-US" altLang="zh-CN" dirty="0">
                <a:ea typeface="宋体" panose="02010600030101010101" pitchFamily="2" charset="-122"/>
              </a:rPr>
              <a:t>of the handler function is assigned to the property—it is neither a </a:t>
            </a:r>
            <a:r>
              <a:rPr lang="en-US" altLang="zh-CN" dirty="0" smtClean="0">
                <a:ea typeface="宋体" panose="02010600030101010101" pitchFamily="2" charset="-122"/>
              </a:rPr>
              <a:t>string nor </a:t>
            </a:r>
            <a:r>
              <a:rPr lang="en-US" altLang="zh-CN" dirty="0">
                <a:ea typeface="宋体" panose="02010600030101010101" pitchFamily="2" charset="-122"/>
              </a:rPr>
              <a:t>a call to the function.</a:t>
            </a:r>
            <a:endParaRPr lang="en-US" altLang="zh-CN" dirty="0" smtClean="0">
              <a:ea typeface="宋体" panose="02010600030101010101" pitchFamily="2" charset="-122"/>
            </a:endParaRPr>
          </a:p>
          <a:p>
            <a:endParaRPr lang="zh-CN" altLang="en-US" dirty="0" smtClean="0">
              <a:solidFill>
                <a:srgbClr val="CC00CC"/>
              </a:solidFill>
              <a:ea typeface="宋体" panose="02010600030101010101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10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530"/>
    </mc:Choice>
    <mc:Fallback xmlns="">
      <p:transition spd="slow" advTm="88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5.1 JavaScript Execution Environment(review)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JavaScript is executing in a browser.</a:t>
            </a:r>
          </a:p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The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Window</a:t>
            </a:r>
            <a:r>
              <a:rPr lang="en-US" altLang="zh-CN" sz="2800" dirty="0" smtClean="0">
                <a:ea typeface="宋体" panose="02010600030101010101" pitchFamily="2" charset="-122"/>
              </a:rPr>
              <a:t> object represents the window on the screen where the HTML document is displayed.</a:t>
            </a:r>
          </a:p>
          <a:p>
            <a:pPr lvl="1"/>
            <a:r>
              <a:rPr lang="en-US" altLang="zh-CN" sz="2800" dirty="0" smtClean="0">
                <a:ea typeface="宋体" panose="02010600030101010101" pitchFamily="2" charset="-122"/>
              </a:rPr>
              <a:t> It is referred to by </a:t>
            </a:r>
            <a:r>
              <a:rPr lang="en-US" altLang="zh-CN" sz="280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window</a:t>
            </a:r>
            <a:r>
              <a:rPr lang="en-US" altLang="zh-CN" sz="2800" dirty="0" smtClean="0">
                <a:ea typeface="宋体" panose="02010600030101010101" pitchFamily="2" charset="-122"/>
              </a:rPr>
              <a:t> property.</a:t>
            </a:r>
          </a:p>
          <a:p>
            <a:pPr lvl="1">
              <a:buFontTx/>
              <a:buNone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The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Document </a:t>
            </a:r>
            <a:r>
              <a:rPr lang="en-US" altLang="zh-CN" sz="2800" dirty="0" smtClean="0">
                <a:ea typeface="宋体" panose="02010600030101010101" pitchFamily="2" charset="-122"/>
              </a:rPr>
              <a:t>object represents the HTML document being displayed.</a:t>
            </a:r>
          </a:p>
          <a:p>
            <a:pPr lvl="1"/>
            <a:r>
              <a:rPr lang="en-US" altLang="zh-CN" sz="2800" dirty="0" smtClean="0">
                <a:ea typeface="宋体" panose="02010600030101010101" pitchFamily="2" charset="-122"/>
              </a:rPr>
              <a:t>It is denoted by the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document</a:t>
            </a:r>
            <a:r>
              <a:rPr lang="en-US" altLang="zh-CN" sz="2800" dirty="0" smtClean="0">
                <a:ea typeface="宋体" panose="02010600030101010101" pitchFamily="2" charset="-122"/>
              </a:rPr>
              <a:t> property of Window.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684"/>
    </mc:Choice>
    <mc:Fallback xmlns="">
      <p:transition spd="slow" advTm="114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5.6 Handling Events from Button Elements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990600"/>
            <a:ext cx="8839200" cy="5257800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zh-CN" sz="2800" smtClean="0">
                <a:ea typeface="宋体" panose="02010600030101010101" pitchFamily="2" charset="-122"/>
              </a:rPr>
              <a:t>An event can be registered for this tag in two ways.</a:t>
            </a:r>
          </a:p>
          <a:p>
            <a:pPr marL="0" indent="0">
              <a:buFontTx/>
              <a:buNone/>
            </a:pPr>
            <a:r>
              <a:rPr lang="en-US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 &lt;input type=“button” name=“freeOffer” id=“freeButton”/&gt;</a:t>
            </a:r>
          </a:p>
          <a:p>
            <a:pPr marL="0" indent="0">
              <a:buFontTx/>
              <a:buNone/>
            </a:pPr>
            <a:r>
              <a:rPr lang="en-US" altLang="zh-CN" sz="2800" smtClean="0">
                <a:ea typeface="宋体" panose="02010600030101010101" pitchFamily="2" charset="-122"/>
              </a:rPr>
              <a:t>(1)Using an event attribute in HTML</a:t>
            </a:r>
          </a:p>
          <a:p>
            <a:pPr lvl="1">
              <a:buFontTx/>
              <a:buNone/>
            </a:pPr>
            <a:r>
              <a:rPr lang="en-US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&lt;input type=“button” name=“freeOffer” </a:t>
            </a:r>
          </a:p>
          <a:p>
            <a:pPr lvl="1">
              <a:buFontTx/>
              <a:buNone/>
            </a:pPr>
            <a:r>
              <a:rPr lang="en-US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	id=“freeButton” onclick=“freebuttonHandler()”/&gt;</a:t>
            </a:r>
          </a:p>
          <a:p>
            <a:pPr marL="0" indent="0">
              <a:buFontTx/>
              <a:buNone/>
            </a:pPr>
            <a:r>
              <a:rPr lang="en-US" altLang="zh-CN" sz="2800" smtClean="0">
                <a:ea typeface="宋体" panose="02010600030101010101" pitchFamily="2" charset="-122"/>
              </a:rPr>
              <a:t>(2)Assigning function names to a property of the element node in JavaScript</a:t>
            </a:r>
          </a:p>
          <a:p>
            <a:pPr lvl="1">
              <a:buFontTx/>
              <a:buNone/>
            </a:pPr>
            <a:r>
              <a:rPr lang="en-US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document.getElementById(“freeButton”).onclick =</a:t>
            </a:r>
          </a:p>
          <a:p>
            <a:pPr lvl="2">
              <a:buFontTx/>
              <a:buNone/>
            </a:pPr>
            <a:r>
              <a:rPr lang="en-US" altLang="zh-CN" sz="2800" i="1" smtClean="0">
                <a:solidFill>
                  <a:srgbClr val="FF0000"/>
                </a:solidFill>
                <a:ea typeface="宋体" panose="02010600030101010101" pitchFamily="2" charset="-122"/>
              </a:rPr>
              <a:t>freeButtonHandler</a:t>
            </a:r>
            <a:r>
              <a:rPr lang="en-US" altLang="zh-CN" sz="2800" smtClean="0">
                <a:solidFill>
                  <a:srgbClr val="CC00CC"/>
                </a:solidFill>
                <a:ea typeface="宋体" panose="02010600030101010101" pitchFamily="2" charset="-122"/>
              </a:rPr>
              <a:t>;</a:t>
            </a:r>
          </a:p>
          <a:p>
            <a:pPr lvl="1"/>
            <a:r>
              <a:rPr lang="en-US" altLang="zh-CN" sz="2800" smtClean="0">
                <a:ea typeface="宋体" panose="02010600030101010101" pitchFamily="2" charset="-122"/>
              </a:rPr>
              <a:t>Note that the function name, a reference to the function, is assigned.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886"/>
    </mc:Choice>
    <mc:Fallback xmlns="">
      <p:transition spd="slow" advTm="133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5.6 Checkboxes and Radio Buttons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zh-CN" sz="2800" dirty="0" smtClean="0">
                <a:ea typeface="宋体" panose="02010600030101010101" pitchFamily="2" charset="-122"/>
              </a:rPr>
              <a:t>The following examples show two different methods for registration.</a:t>
            </a:r>
          </a:p>
          <a:p>
            <a:pPr>
              <a:lnSpc>
                <a:spcPct val="80000"/>
              </a:lnSpc>
            </a:pPr>
            <a:r>
              <a:rPr lang="en-US" altLang="zh-CN" sz="2800" dirty="0" smtClean="0">
                <a:ea typeface="宋体" panose="02010600030101010101" pitchFamily="2" charset="-122"/>
              </a:rPr>
              <a:t>Example </a:t>
            </a: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radio_click.html</a:t>
            </a:r>
            <a:r>
              <a:rPr lang="en-US" altLang="zh-CN" sz="2800" dirty="0" smtClean="0">
                <a:ea typeface="宋体" panose="02010600030101010101" pitchFamily="2" charset="-122"/>
              </a:rPr>
              <a:t> (</a:t>
            </a:r>
            <a:r>
              <a:rPr lang="en-US" altLang="zh-CN" sz="2800" dirty="0" err="1" smtClean="0">
                <a:ea typeface="宋体" panose="02010600030101010101" pitchFamily="2" charset="-122"/>
              </a:rPr>
              <a:t>pp.207</a:t>
            </a:r>
            <a:r>
              <a:rPr lang="en-US" altLang="zh-CN" sz="2800" dirty="0" smtClean="0">
                <a:ea typeface="宋体" panose="02010600030101010101" pitchFamily="2" charset="-122"/>
              </a:rPr>
              <a:t>)illustrates a script that displays an alert when a radio button is clicked.</a:t>
            </a:r>
          </a:p>
          <a:p>
            <a:pPr lvl="1">
              <a:lnSpc>
                <a:spcPct val="80000"/>
              </a:lnSpc>
            </a:pP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Note:</a:t>
            </a:r>
            <a:r>
              <a:rPr lang="en-US" altLang="zh-CN" sz="2800" dirty="0" smtClean="0">
                <a:ea typeface="宋体" panose="02010600030101010101" pitchFamily="2" charset="-122"/>
              </a:rPr>
              <a:t> A parameter is passed to the handler function.</a:t>
            </a:r>
          </a:p>
          <a:p>
            <a:pPr>
              <a:lnSpc>
                <a:spcPct val="80000"/>
              </a:lnSpc>
            </a:pPr>
            <a:r>
              <a:rPr lang="en-US" altLang="zh-CN" sz="2800" dirty="0" smtClean="0">
                <a:ea typeface="宋体" panose="02010600030101010101" pitchFamily="2" charset="-122"/>
              </a:rPr>
              <a:t>In example </a:t>
            </a: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radio_click2.html</a:t>
            </a:r>
            <a:r>
              <a:rPr lang="en-US" altLang="zh-CN" sz="2800" dirty="0" smtClean="0">
                <a:solidFill>
                  <a:srgbClr val="CC00CC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dirty="0" smtClean="0">
                <a:ea typeface="宋体" panose="02010600030101010101" pitchFamily="2" charset="-122"/>
              </a:rPr>
              <a:t>(</a:t>
            </a:r>
            <a:r>
              <a:rPr lang="en-US" altLang="zh-CN" sz="2800" dirty="0" err="1" smtClean="0">
                <a:ea typeface="宋体" panose="02010600030101010101" pitchFamily="2" charset="-122"/>
              </a:rPr>
              <a:t>pp.210</a:t>
            </a:r>
            <a:r>
              <a:rPr lang="en-US" altLang="zh-CN" sz="2800" dirty="0" smtClean="0">
                <a:ea typeface="宋体" panose="02010600030101010101" pitchFamily="2" charset="-122"/>
              </a:rPr>
              <a:t>), a reference to the handler function is assigned to the </a:t>
            </a:r>
            <a:r>
              <a:rPr lang="en-US" altLang="zh-CN" sz="280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onclick</a:t>
            </a:r>
            <a:r>
              <a:rPr lang="en-US" altLang="zh-CN" sz="2800" dirty="0" smtClean="0">
                <a:ea typeface="宋体" panose="02010600030101010101" pitchFamily="2" charset="-122"/>
              </a:rPr>
              <a:t> property of each element node in JavaScript.</a:t>
            </a:r>
          </a:p>
          <a:p>
            <a:pPr lvl="1">
              <a:lnSpc>
                <a:spcPct val="80000"/>
              </a:lnSpc>
            </a:pP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Note:</a:t>
            </a:r>
            <a:r>
              <a:rPr lang="en-US" altLang="zh-CN" sz="2800" dirty="0" smtClean="0">
                <a:ea typeface="宋体" panose="02010600030101010101" pitchFamily="2" charset="-122"/>
              </a:rPr>
              <a:t> no parameters are passed to the function when it is called by the JavaScript. The handler code must identify the element that caused the call.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830"/>
    </mc:Choice>
    <mc:Fallback xmlns="">
      <p:transition spd="slow" advTm="131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Exercise (</a:t>
            </a:r>
            <a:r>
              <a:rPr lang="en-US" altLang="zh-CN" sz="2800" dirty="0" err="1" smtClean="0">
                <a:ea typeface="宋体" panose="02010600030101010101" pitchFamily="2" charset="-122"/>
              </a:rPr>
              <a:t>total.html</a:t>
            </a:r>
            <a:r>
              <a:rPr lang="en-US" altLang="zh-CN" sz="2800" dirty="0" smtClean="0">
                <a:ea typeface="宋体" panose="02010600030101010101" pitchFamily="2" charset="-122"/>
              </a:rPr>
              <a:t>)</a:t>
            </a:r>
            <a:endParaRPr lang="en-US" altLang="zh-CN" sz="2800" dirty="0" smtClean="0">
              <a:ea typeface="宋体" panose="02010600030101010101" pitchFamily="2" charset="-122"/>
            </a:endParaRP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Develop an HTML document that has checkboxes for apple(59 cents each), orange(49 cents each), and banana(39 cents each), along with a </a:t>
            </a:r>
            <a:r>
              <a:rPr lang="en-US" altLang="zh-CN" sz="2800" i="1" dirty="0" smtClean="0">
                <a:ea typeface="宋体" panose="02010600030101010101" pitchFamily="2" charset="-122"/>
              </a:rPr>
              <a:t>Submit</a:t>
            </a:r>
            <a:r>
              <a:rPr lang="en-US" altLang="zh-CN" sz="2800" dirty="0" smtClean="0">
                <a:ea typeface="宋体" panose="02010600030101010101" pitchFamily="2" charset="-122"/>
              </a:rPr>
              <a:t> button.</a:t>
            </a:r>
          </a:p>
          <a:p>
            <a:pPr>
              <a:buFontTx/>
              <a:buNone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Each of the checkboxes should have its own </a:t>
            </a:r>
            <a:r>
              <a:rPr lang="en-US" altLang="zh-CN" sz="2800" i="1" dirty="0" err="1" smtClean="0">
                <a:solidFill>
                  <a:srgbClr val="FF3300"/>
                </a:solidFill>
                <a:ea typeface="宋体" panose="02010600030101010101" pitchFamily="2" charset="-122"/>
              </a:rPr>
              <a:t>onclick</a:t>
            </a:r>
            <a:r>
              <a:rPr lang="en-US" altLang="zh-CN" sz="2800" dirty="0" smtClean="0">
                <a:ea typeface="宋体" panose="02010600030101010101" pitchFamily="2" charset="-122"/>
              </a:rPr>
              <a:t> event handler. These handler add the corresponding cost of each fruit to a total cost variable </a:t>
            </a: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totalcost</a:t>
            </a:r>
            <a:r>
              <a:rPr lang="en-US" altLang="zh-CN" sz="2800" dirty="0" smtClean="0">
                <a:ea typeface="宋体" panose="02010600030101010101" pitchFamily="2" charset="-122"/>
              </a:rPr>
              <a:t>.</a:t>
            </a:r>
          </a:p>
          <a:p>
            <a:pPr>
              <a:buFontTx/>
              <a:buNone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When the submit button is pressed, the message “Your total cost is $xxx” is shown (</a:t>
            </a:r>
            <a:r>
              <a:rPr lang="en-US" altLang="zh-CN" sz="2800" i="1" dirty="0">
                <a:ea typeface="宋体" panose="02010600030101010101" pitchFamily="2" charset="-122"/>
              </a:rPr>
              <a:t>T</a:t>
            </a:r>
            <a:r>
              <a:rPr lang="en-US" altLang="zh-CN" sz="2800" i="1" dirty="0" smtClean="0">
                <a:ea typeface="宋体" panose="02010600030101010101" pitchFamily="2" charset="-122"/>
              </a:rPr>
              <a:t>ips</a:t>
            </a:r>
            <a:r>
              <a:rPr lang="en-US" altLang="zh-CN" sz="2800" dirty="0" smtClean="0">
                <a:ea typeface="宋体" panose="02010600030101010101" pitchFamily="2" charset="-122"/>
              </a:rPr>
              <a:t>: using </a:t>
            </a:r>
            <a:r>
              <a:rPr lang="en-US" altLang="zh-CN" sz="2800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alert</a:t>
            </a:r>
            <a:r>
              <a:rPr lang="en-US" altLang="zh-CN" sz="2800" dirty="0" smtClean="0">
                <a:ea typeface="宋体" panose="02010600030101010101" pitchFamily="2" charset="-122"/>
              </a:rPr>
              <a:t>).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0"/>
    </mc:Choice>
    <mc:Fallback xmlns="">
      <p:transition spd="slow" advTm="3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5.6 Comparing Registration Methods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z="2800" smtClean="0">
                <a:ea typeface="宋体" panose="02010600030101010101" pitchFamily="2" charset="-122"/>
              </a:rPr>
              <a:t>Assigning to an </a:t>
            </a:r>
            <a:r>
              <a:rPr lang="en-US" altLang="zh-CN" sz="2800" smtClean="0">
                <a:solidFill>
                  <a:srgbClr val="FF0000"/>
                </a:solidFill>
                <a:ea typeface="宋体" panose="02010600030101010101" pitchFamily="2" charset="-122"/>
              </a:rPr>
              <a:t>attribute </a:t>
            </a:r>
            <a:r>
              <a:rPr lang="en-US" altLang="zh-CN" sz="2800" smtClean="0">
                <a:ea typeface="宋体" panose="02010600030101010101" pitchFamily="2" charset="-122"/>
              </a:rPr>
              <a:t>of  HTML element is more flexible, allowing passing parameters during calling functions.</a:t>
            </a:r>
          </a:p>
          <a:p>
            <a:endParaRPr lang="en-US" altLang="zh-CN" sz="2800" smtClean="0">
              <a:ea typeface="宋体" panose="02010600030101010101" pitchFamily="2" charset="-122"/>
            </a:endParaRPr>
          </a:p>
          <a:p>
            <a:endParaRPr lang="en-US" altLang="zh-CN" sz="2800" smtClean="0">
              <a:ea typeface="宋体" panose="02010600030101010101" pitchFamily="2" charset="-122"/>
            </a:endParaRPr>
          </a:p>
          <a:p>
            <a:r>
              <a:rPr lang="en-US" altLang="zh-CN" sz="2800" smtClean="0">
                <a:ea typeface="宋体" panose="02010600030101010101" pitchFamily="2" charset="-122"/>
              </a:rPr>
              <a:t>Assigning to a node property helps separate HTML and the JavaScript code.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633"/>
    </mc:Choice>
    <mc:Fallback xmlns="">
      <p:transition spd="slow" advTm="66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152400"/>
            <a:ext cx="8610600" cy="992188"/>
          </a:xfrm>
        </p:spPr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5.7 Handling Events from Text Box and Password Elements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19200"/>
            <a:ext cx="8610600" cy="5029200"/>
          </a:xfrm>
        </p:spPr>
        <p:txBody>
          <a:bodyPr/>
          <a:lstStyle/>
          <a:p>
            <a:pPr>
              <a:defRPr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Text boxes correspond to four different events: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blur</a:t>
            </a:r>
            <a:r>
              <a:rPr lang="en-US" altLang="zh-CN" sz="2800" dirty="0" smtClean="0">
                <a:ea typeface="宋体" panose="02010600030101010101" pitchFamily="2" charset="-122"/>
              </a:rPr>
              <a:t>,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focus</a:t>
            </a:r>
            <a:r>
              <a:rPr lang="en-US" altLang="zh-CN" sz="2800" dirty="0" smtClean="0">
                <a:ea typeface="宋体" panose="02010600030101010101" pitchFamily="2" charset="-122"/>
              </a:rPr>
              <a:t>,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change</a:t>
            </a:r>
            <a:r>
              <a:rPr lang="en-US" altLang="zh-CN" sz="2800" dirty="0" smtClean="0">
                <a:ea typeface="宋体" panose="02010600030101010101" pitchFamily="2" charset="-122"/>
              </a:rPr>
              <a:t> and </a:t>
            </a:r>
            <a:r>
              <a:rPr lang="en-US" altLang="zh-CN" sz="2800" dirty="0" smtClean="0">
                <a:solidFill>
                  <a:srgbClr val="FF3300"/>
                </a:solidFill>
                <a:ea typeface="宋体" panose="02010600030101010101" pitchFamily="2" charset="-122"/>
              </a:rPr>
              <a:t>select.</a:t>
            </a:r>
          </a:p>
          <a:p>
            <a:pPr>
              <a:buFontTx/>
              <a:buNone/>
              <a:defRPr/>
            </a:pPr>
            <a:endParaRPr lang="en-US" altLang="zh-CN" sz="2800" dirty="0" smtClean="0">
              <a:solidFill>
                <a:srgbClr val="FF3300"/>
              </a:solidFill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Example </a:t>
            </a:r>
            <a:r>
              <a:rPr lang="en-US" altLang="zh-CN" sz="2800" i="1" dirty="0" smtClean="0">
                <a:solidFill>
                  <a:schemeClr val="accent1">
                    <a:lumMod val="60000"/>
                    <a:lumOff val="40000"/>
                  </a:schemeClr>
                </a:solidFill>
                <a:ea typeface="宋体" panose="02010600030101010101" pitchFamily="2" charset="-122"/>
              </a:rPr>
              <a:t>nochange.html</a:t>
            </a:r>
            <a:r>
              <a:rPr lang="en-US" altLang="zh-CN" sz="2800" dirty="0" smtClean="0">
                <a:solidFill>
                  <a:schemeClr val="accent1">
                    <a:lumMod val="60000"/>
                    <a:lumOff val="40000"/>
                  </a:schemeClr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dirty="0" smtClean="0">
                <a:ea typeface="宋体" panose="02010600030101010101" pitchFamily="2" charset="-122"/>
              </a:rPr>
              <a:t>illustrates ‘blurring’ a field whenever it gains focus (</a:t>
            </a:r>
            <a:r>
              <a:rPr lang="en-US" altLang="zh-CN" sz="2800" dirty="0" err="1" smtClean="0">
                <a:ea typeface="宋体" panose="02010600030101010101" pitchFamily="2" charset="-122"/>
              </a:rPr>
              <a:t>pp.213</a:t>
            </a:r>
            <a:r>
              <a:rPr lang="en-US" altLang="zh-CN" sz="2800" dirty="0" smtClean="0">
                <a:ea typeface="宋体" panose="02010600030101010101" pitchFamily="2" charset="-122"/>
              </a:rPr>
              <a:t>). </a:t>
            </a:r>
          </a:p>
          <a:p>
            <a:pPr>
              <a:defRPr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pPr lvl="1">
              <a:defRPr/>
            </a:pPr>
            <a:r>
              <a:rPr lang="en-US" altLang="zh-CN" sz="2800" dirty="0" smtClean="0">
                <a:ea typeface="宋体" panose="02010600030101010101" pitchFamily="2" charset="-122"/>
              </a:rPr>
              <a:t>By manipulating the </a:t>
            </a:r>
            <a:r>
              <a:rPr lang="en-US" altLang="zh-CN" sz="2800" i="1" dirty="0" smtClean="0">
                <a:ea typeface="宋体" panose="02010600030101010101" pitchFamily="2" charset="-122"/>
              </a:rPr>
              <a:t>focus</a:t>
            </a:r>
            <a:r>
              <a:rPr lang="en-US" altLang="zh-CN" sz="2800" dirty="0" smtClean="0">
                <a:ea typeface="宋体" panose="02010600030101010101" pitchFamily="2" charset="-122"/>
              </a:rPr>
              <a:t> event, the user is prevented from changing the amount in the input box.</a:t>
            </a:r>
          </a:p>
          <a:p>
            <a:pPr>
              <a:defRPr/>
            </a:pPr>
            <a:endParaRPr lang="en-US" altLang="zh-CN" sz="3400" dirty="0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748"/>
    </mc:Choice>
    <mc:Fallback xmlns="">
      <p:transition spd="slow" advTm="148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5.7 Validating Form Input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Checking the format and completeness of input is a common application of JavaScript.</a:t>
            </a:r>
          </a:p>
          <a:p>
            <a:endParaRPr lang="en-US" altLang="zh-CN" sz="2800" smtClean="0">
              <a:ea typeface="宋体" panose="02010600030101010101" pitchFamily="2" charset="-122"/>
            </a:endParaRPr>
          </a:p>
          <a:p>
            <a:r>
              <a:rPr lang="en-US" altLang="zh-CN" sz="2800" i="1" smtClean="0">
                <a:solidFill>
                  <a:srgbClr val="FF3300"/>
                </a:solidFill>
                <a:ea typeface="宋体" panose="02010600030101010101" pitchFamily="2" charset="-122"/>
              </a:rPr>
              <a:t>Advantages:</a:t>
            </a:r>
          </a:p>
          <a:p>
            <a:pPr>
              <a:buFontTx/>
              <a:buNone/>
            </a:pPr>
            <a:endParaRPr lang="en-US" altLang="zh-CN" sz="2800" i="1" smtClean="0">
              <a:solidFill>
                <a:srgbClr val="FF3300"/>
              </a:solidFill>
              <a:ea typeface="宋体" panose="02010600030101010101" pitchFamily="2" charset="-122"/>
            </a:endParaRPr>
          </a:p>
          <a:p>
            <a:pPr lvl="1"/>
            <a:r>
              <a:rPr lang="en-US" altLang="zh-CN" sz="2800" smtClean="0">
                <a:ea typeface="宋体" panose="02010600030101010101" pitchFamily="2" charset="-122"/>
              </a:rPr>
              <a:t>Validating data using JavaScript provides quicker interaction for the user.</a:t>
            </a:r>
          </a:p>
          <a:p>
            <a:pPr lvl="1"/>
            <a:endParaRPr lang="en-US" altLang="zh-CN" sz="2800" smtClean="0">
              <a:ea typeface="宋体" panose="02010600030101010101" pitchFamily="2" charset="-122"/>
            </a:endParaRPr>
          </a:p>
          <a:p>
            <a:pPr lvl="1"/>
            <a:r>
              <a:rPr lang="en-US" altLang="zh-CN" sz="2800" smtClean="0">
                <a:ea typeface="宋体" panose="02010600030101010101" pitchFamily="2" charset="-122"/>
              </a:rPr>
              <a:t>In contrast, validity checking on the server requires a round-trip for the server to check the data and then to respond with an appropriate error page.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60"/>
    </mc:Choice>
    <mc:Fallback xmlns="">
      <p:transition spd="slow" advTm="87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5.7 Validating Form Input</a:t>
            </a:r>
            <a:endParaRPr lang="zh-CN" altLang="en-US" sz="2800" smtClean="0">
              <a:ea typeface="宋体" panose="02010600030101010101" pitchFamily="2" charset="-122"/>
            </a:endParaRP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Example </a:t>
            </a:r>
            <a:r>
              <a:rPr lang="en-US" altLang="zh-CN" sz="2800" dirty="0" err="1" smtClean="0">
                <a:solidFill>
                  <a:srgbClr val="CC00CC"/>
                </a:solidFill>
                <a:ea typeface="宋体" panose="02010600030101010101" pitchFamily="2" charset="-122"/>
              </a:rPr>
              <a:t>pswd_chk.html</a:t>
            </a:r>
            <a:r>
              <a:rPr lang="en-US" altLang="zh-CN" sz="2800" dirty="0" smtClean="0">
                <a:ea typeface="宋体" panose="02010600030101010101" pitchFamily="2" charset="-122"/>
              </a:rPr>
              <a:t> illustrates validity checking (</a:t>
            </a:r>
            <a:r>
              <a:rPr lang="en-US" altLang="zh-CN" sz="2800" dirty="0" err="1" smtClean="0">
                <a:ea typeface="宋体" panose="02010600030101010101" pitchFamily="2" charset="-122"/>
              </a:rPr>
              <a:t>pp.216</a:t>
            </a:r>
            <a:r>
              <a:rPr lang="en-US" altLang="zh-CN" sz="2800" dirty="0" smtClean="0">
                <a:ea typeface="宋体" panose="02010600030101010101" pitchFamily="2" charset="-122"/>
              </a:rPr>
              <a:t>).</a:t>
            </a:r>
          </a:p>
          <a:p>
            <a:endParaRPr lang="zh-CN" altLang="en-US" sz="2800" dirty="0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609600"/>
            <a:ext cx="8610600" cy="534988"/>
          </a:xfrm>
        </p:spPr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Figure 5.5  </a:t>
            </a:r>
            <a:r>
              <a:rPr lang="en-US" altLang="zh-CN" b="0" smtClean="0">
                <a:ea typeface="宋体" panose="02010600030101010101" pitchFamily="2" charset="-122"/>
              </a:rPr>
              <a:t>Display of </a:t>
            </a:r>
            <a:r>
              <a:rPr lang="en-US" altLang="zh-CN" b="0" smtClean="0">
                <a:latin typeface="Courier" pitchFamily="1" charset="0"/>
                <a:ea typeface="宋体" panose="02010600030101010101" pitchFamily="2" charset="-122"/>
              </a:rPr>
              <a:t>pswd_chk.html</a:t>
            </a:r>
            <a:r>
              <a:rPr lang="en-US" altLang="zh-CN" b="0" smtClean="0">
                <a:ea typeface="宋体" panose="02010600030101010101" pitchFamily="2" charset="-122"/>
              </a:rPr>
              <a:t> after it has been filled out.</a:t>
            </a:r>
            <a:endParaRPr lang="en-US" altLang="zh-CN" smtClean="0">
              <a:ea typeface="宋体" panose="02010600030101010101" pitchFamily="2" charset="-122"/>
            </a:endParaRPr>
          </a:p>
        </p:txBody>
      </p:sp>
      <p:pic>
        <p:nvPicPr>
          <p:cNvPr id="38915" name="Picture 3" descr="fig05_0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00" y="2155825"/>
            <a:ext cx="7289800" cy="254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609600"/>
            <a:ext cx="8610600" cy="534988"/>
          </a:xfrm>
        </p:spPr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Figure 5.6  </a:t>
            </a:r>
            <a:r>
              <a:rPr lang="en-US" altLang="zh-CN" b="0" smtClean="0">
                <a:ea typeface="宋体" panose="02010600030101010101" pitchFamily="2" charset="-122"/>
              </a:rPr>
              <a:t>Display of </a:t>
            </a:r>
            <a:r>
              <a:rPr lang="en-US" altLang="zh-CN" b="0" smtClean="0">
                <a:latin typeface="Courier" pitchFamily="1" charset="0"/>
                <a:ea typeface="宋体" panose="02010600030101010101" pitchFamily="2" charset="-122"/>
              </a:rPr>
              <a:t>pswd_chk.html</a:t>
            </a:r>
            <a:r>
              <a:rPr lang="en-US" altLang="zh-CN" b="0" smtClean="0">
                <a:ea typeface="宋体" panose="02010600030101010101" pitchFamily="2" charset="-122"/>
              </a:rPr>
              <a:t> after </a:t>
            </a:r>
            <a:r>
              <a:rPr lang="en-US" altLang="zh-CN" b="0" i="1" smtClean="0">
                <a:ea typeface="宋体" panose="02010600030101010101" pitchFamily="2" charset="-122"/>
              </a:rPr>
              <a:t>Submit Query</a:t>
            </a:r>
            <a:r>
              <a:rPr lang="en-US" altLang="zh-CN" b="0" smtClean="0">
                <a:ea typeface="宋体" panose="02010600030101010101" pitchFamily="2" charset="-122"/>
              </a:rPr>
              <a:t> has been clicked</a:t>
            </a:r>
            <a:endParaRPr lang="en-US" altLang="zh-CN" smtClean="0">
              <a:ea typeface="宋体" panose="02010600030101010101" pitchFamily="2" charset="-122"/>
            </a:endParaRPr>
          </a:p>
        </p:txBody>
      </p:sp>
      <p:pic>
        <p:nvPicPr>
          <p:cNvPr id="39939" name="Picture 3" descr="fig05_0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057400"/>
            <a:ext cx="7893050" cy="2773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Contents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5.1 JavaScript Execution  Environment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5.2 Document Object Model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5.3 Element Access in JavaScript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5.4 Events and Events handling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5.5 Handing events from body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5.6 Handing events from button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5.7 Handing events from text box and password elements</a:t>
            </a:r>
          </a:p>
          <a:p>
            <a:r>
              <a:rPr lang="en-US" altLang="zh-CN" sz="2800" smtClean="0">
                <a:solidFill>
                  <a:srgbClr val="FF3300"/>
                </a:solidFill>
                <a:ea typeface="宋体" panose="02010600030101010101" pitchFamily="2" charset="-122"/>
              </a:rPr>
              <a:t>5.9 Navigator object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Contents</a:t>
            </a:r>
          </a:p>
        </p:txBody>
      </p:sp>
      <p:sp>
        <p:nvSpPr>
          <p:cNvPr id="206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5.1 JavaScript execution  environment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5.2 </a:t>
            </a:r>
            <a:r>
              <a:rPr lang="en-US" altLang="zh-CN" sz="2800" smtClean="0">
                <a:solidFill>
                  <a:srgbClr val="FF3300"/>
                </a:solidFill>
                <a:ea typeface="宋体" panose="02010600030101010101" pitchFamily="2" charset="-122"/>
              </a:rPr>
              <a:t>Document Object Model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5.3 Element access in JavaScript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5.4 Events and events handling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5.5 Handing events from body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5.6 Handing events from button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5.7 Handing events from text box and password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5.9 Navigator object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43"/>
    </mc:Choice>
    <mc:Fallback xmlns="">
      <p:transition spd="slow" advTm="19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68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68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2068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5.10 The </a:t>
            </a:r>
            <a:r>
              <a:rPr lang="en-US" altLang="zh-CN" sz="2800" smtClean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navigator</a:t>
            </a:r>
            <a:r>
              <a:rPr lang="en-US" altLang="zh-CN" sz="2800" smtClean="0">
                <a:solidFill>
                  <a:srgbClr val="FF0000"/>
                </a:solidFill>
                <a:ea typeface="宋体" panose="02010600030101010101" pitchFamily="2" charset="-122"/>
              </a:rPr>
              <a:t> </a:t>
            </a:r>
            <a:r>
              <a:rPr lang="en-US" altLang="zh-CN" sz="2800" smtClean="0">
                <a:ea typeface="宋体" panose="02010600030101010101" pitchFamily="2" charset="-122"/>
              </a:rPr>
              <a:t>Object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33400" y="990600"/>
            <a:ext cx="8153400" cy="5257800"/>
          </a:xfrm>
        </p:spPr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Properties of the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navigator</a:t>
            </a:r>
            <a:r>
              <a:rPr lang="en-US" altLang="zh-CN" sz="2800" dirty="0" smtClean="0">
                <a:ea typeface="宋体" panose="02010600030101010101" pitchFamily="2" charset="-122"/>
              </a:rPr>
              <a:t> object allow the script to determine characteristics of the browser in which the script is executing.</a:t>
            </a:r>
          </a:p>
          <a:p>
            <a:pPr>
              <a:buFontTx/>
              <a:buNone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The </a:t>
            </a:r>
            <a:r>
              <a:rPr lang="en-US" altLang="zh-CN" sz="2800" i="1" dirty="0" err="1" smtClean="0">
                <a:solidFill>
                  <a:srgbClr val="FF3300"/>
                </a:solidFill>
                <a:ea typeface="宋体" panose="02010600030101010101" pitchFamily="2" charset="-122"/>
              </a:rPr>
              <a:t>appName</a:t>
            </a:r>
            <a:r>
              <a:rPr lang="en-US" altLang="zh-CN" sz="2800" dirty="0" smtClean="0">
                <a:ea typeface="宋体" panose="02010600030101010101" pitchFamily="2" charset="-122"/>
              </a:rPr>
              <a:t> property gives the name of the browser.</a:t>
            </a:r>
          </a:p>
          <a:p>
            <a:pPr>
              <a:buFontTx/>
              <a:buNone/>
            </a:pPr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The </a:t>
            </a:r>
            <a:r>
              <a:rPr lang="en-US" altLang="zh-CN" sz="2800" i="1" dirty="0" err="1" smtClean="0">
                <a:solidFill>
                  <a:srgbClr val="FF3300"/>
                </a:solidFill>
                <a:ea typeface="宋体" panose="02010600030101010101" pitchFamily="2" charset="-122"/>
              </a:rPr>
              <a:t>appVersion</a:t>
            </a:r>
            <a:r>
              <a:rPr lang="en-US" altLang="zh-CN" sz="2800" dirty="0" smtClean="0">
                <a:ea typeface="宋体" panose="02010600030101010101" pitchFamily="2" charset="-122"/>
              </a:rPr>
              <a:t> gives the browser version.</a:t>
            </a:r>
          </a:p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Example </a:t>
            </a:r>
            <a:r>
              <a:rPr lang="en-US" altLang="zh-CN" sz="2800" dirty="0" err="1" smtClean="0">
                <a:solidFill>
                  <a:srgbClr val="F85ACF"/>
                </a:solidFill>
                <a:ea typeface="宋体" panose="02010600030101010101" pitchFamily="2" charset="-122"/>
              </a:rPr>
              <a:t>navigate.html</a:t>
            </a:r>
            <a:r>
              <a:rPr lang="en-US" altLang="zh-CN" sz="2800" dirty="0" smtClean="0">
                <a:solidFill>
                  <a:srgbClr val="F85ACF"/>
                </a:solidFill>
                <a:ea typeface="宋体" panose="02010600030101010101" pitchFamily="2" charset="-122"/>
              </a:rPr>
              <a:t> (</a:t>
            </a:r>
            <a:r>
              <a:rPr lang="en-US" altLang="zh-CN" sz="2800" dirty="0" err="1" smtClean="0">
                <a:solidFill>
                  <a:srgbClr val="F85ACF"/>
                </a:solidFill>
                <a:ea typeface="宋体" panose="02010600030101010101" pitchFamily="2" charset="-122"/>
              </a:rPr>
              <a:t>pp.232</a:t>
            </a:r>
            <a:r>
              <a:rPr lang="en-US" altLang="zh-CN" sz="2800" dirty="0" smtClean="0">
                <a:solidFill>
                  <a:srgbClr val="F85ACF"/>
                </a:solidFill>
                <a:ea typeface="宋体" panose="02010600030101010101" pitchFamily="2" charset="-122"/>
              </a:rPr>
              <a:t>)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469"/>
    </mc:Choice>
    <mc:Fallback xmlns="">
      <p:transition spd="slow" advTm="64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Summay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1 Environment 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2 DOM model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3 How to access elements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4 Event handling</a:t>
            </a:r>
          </a:p>
          <a:p>
            <a:r>
              <a:rPr lang="en-US" altLang="zh-CN" sz="2800" smtClean="0">
                <a:ea typeface="宋体" panose="02010600030101010101" pitchFamily="2" charset="-122"/>
              </a:rPr>
              <a:t>5 navigator object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Homework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Develop an HTML document that collects the following information from the </a:t>
            </a:r>
            <a:r>
              <a:rPr lang="en-US" altLang="zh-CN" sz="2800" dirty="0" err="1" smtClean="0">
                <a:ea typeface="宋体" panose="02010600030101010101" pitchFamily="2" charset="-122"/>
              </a:rPr>
              <a:t>user:last</a:t>
            </a:r>
            <a:r>
              <a:rPr lang="en-US" altLang="zh-CN" sz="2800" dirty="0" smtClean="0">
                <a:ea typeface="宋体" panose="02010600030101010101" pitchFamily="2" charset="-122"/>
              </a:rPr>
              <a:t> name, first </a:t>
            </a:r>
            <a:r>
              <a:rPr lang="en-US" altLang="zh-CN" sz="2800" dirty="0" err="1" smtClean="0">
                <a:ea typeface="宋体" panose="02010600030101010101" pitchFamily="2" charset="-122"/>
              </a:rPr>
              <a:t>name,middle</a:t>
            </a:r>
            <a:r>
              <a:rPr lang="en-US" altLang="zh-CN" sz="2800" dirty="0" smtClean="0">
                <a:ea typeface="宋体" panose="02010600030101010101" pitchFamily="2" charset="-122"/>
              </a:rPr>
              <a:t> </a:t>
            </a:r>
            <a:r>
              <a:rPr lang="en-US" altLang="zh-CN" sz="2800" dirty="0" err="1" smtClean="0">
                <a:ea typeface="宋体" panose="02010600030101010101" pitchFamily="2" charset="-122"/>
              </a:rPr>
              <a:t>intial</a:t>
            </a:r>
            <a:r>
              <a:rPr lang="en-US" altLang="zh-CN" sz="2800" dirty="0" smtClean="0">
                <a:ea typeface="宋体" panose="02010600030101010101" pitchFamily="2" charset="-122"/>
              </a:rPr>
              <a:t>, age(restricted to be greater than 17), and weight (restricted to the range of 80-300). You must have event handler for the submit button.</a:t>
            </a: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Message in </a:t>
            </a:r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alert</a:t>
            </a:r>
            <a:r>
              <a:rPr lang="en-US" altLang="zh-CN" sz="2800" dirty="0" smtClean="0">
                <a:ea typeface="宋体" panose="02010600030101010101" pitchFamily="2" charset="-122"/>
              </a:rPr>
              <a:t> window must be produced when errors are detected.</a:t>
            </a:r>
          </a:p>
          <a:p>
            <a:endParaRPr lang="en-US" altLang="zh-CN" sz="2800" dirty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Exercises 5.1 (</a:t>
            </a:r>
            <a:r>
              <a:rPr lang="en-US" altLang="zh-CN" sz="2800" dirty="0" err="1" smtClean="0">
                <a:ea typeface="宋体" panose="02010600030101010101" pitchFamily="2" charset="-122"/>
              </a:rPr>
              <a:t>pp.237</a:t>
            </a:r>
            <a:r>
              <a:rPr lang="en-US" altLang="zh-CN" sz="2800" dirty="0" smtClean="0">
                <a:ea typeface="宋体" panose="02010600030101010101" pitchFamily="2" charset="-122"/>
              </a:rPr>
              <a:t>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5.2 Document Object Model	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DOM</a:t>
            </a:r>
            <a:r>
              <a:rPr lang="en-US" altLang="zh-CN" sz="2800" dirty="0" smtClean="0">
                <a:ea typeface="宋体" panose="02010600030101010101" pitchFamily="2" charset="-122"/>
              </a:rPr>
              <a:t> is an Application Programming Interface (API) that defines an interface between HTML documents and application programs.</a:t>
            </a:r>
          </a:p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DOM</a:t>
            </a:r>
            <a:r>
              <a:rPr lang="en-US" altLang="zh-CN" sz="2800" dirty="0" smtClean="0">
                <a:ea typeface="宋体" panose="02010600030101010101" pitchFamily="2" charset="-122"/>
              </a:rPr>
              <a:t>  describe an </a:t>
            </a:r>
            <a:r>
              <a:rPr lang="en-US" altLang="zh-CN" sz="2800" i="1" dirty="0" smtClean="0">
                <a:ea typeface="宋体" panose="02010600030101010101" pitchFamily="2" charset="-122"/>
              </a:rPr>
              <a:t>abstract</a:t>
            </a:r>
            <a:r>
              <a:rPr lang="en-US" altLang="zh-CN" sz="2800" dirty="0" smtClean="0">
                <a:ea typeface="宋体" panose="02010600030101010101" pitchFamily="2" charset="-122"/>
              </a:rPr>
              <a:t> model of how JavaScript  interact with HTML documents  on different browsers.</a:t>
            </a:r>
          </a:p>
          <a:p>
            <a:pPr lvl="1"/>
            <a:r>
              <a:rPr lang="en-US" altLang="zh-CN" sz="2800" dirty="0" smtClean="0">
                <a:ea typeface="宋体" panose="02010600030101010101" pitchFamily="2" charset="-122"/>
              </a:rPr>
              <a:t>Different languages will </a:t>
            </a:r>
            <a:r>
              <a:rPr lang="en-US" altLang="zh-CN" sz="2800" i="1" dirty="0" smtClean="0">
                <a:solidFill>
                  <a:schemeClr val="accent1"/>
                </a:solidFill>
                <a:ea typeface="宋体" panose="02010600030101010101" pitchFamily="2" charset="-122"/>
              </a:rPr>
              <a:t>bind</a:t>
            </a:r>
            <a:r>
              <a:rPr lang="en-US" altLang="zh-CN" sz="2800" dirty="0" smtClean="0">
                <a:ea typeface="宋体" panose="02010600030101010101" pitchFamily="2" charset="-122"/>
              </a:rPr>
              <a:t> the interfaces to specific implementations.</a:t>
            </a:r>
            <a:endParaRPr lang="en-US" altLang="zh-CN" sz="2800" i="1" dirty="0" smtClean="0">
              <a:solidFill>
                <a:schemeClr val="accent1"/>
              </a:solidFill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2800" dirty="0" smtClean="0">
              <a:solidFill>
                <a:srgbClr val="9900CC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437"/>
    </mc:Choice>
    <mc:Fallback xmlns="">
      <p:transition spd="slow" advTm="12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5.2 Document Object Model	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With 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DOM</a:t>
            </a:r>
            <a:r>
              <a:rPr lang="en-US" altLang="zh-CN" sz="2800" dirty="0" smtClean="0">
                <a:ea typeface="宋体" panose="02010600030101010101" pitchFamily="2" charset="-122"/>
              </a:rPr>
              <a:t>, users can write code in programming languages to create documents, move around in their structures, and change, add, or delete elements and their content.</a:t>
            </a:r>
          </a:p>
          <a:p>
            <a:endParaRPr lang="en-US" altLang="zh-CN" sz="2800" dirty="0" smtClean="0">
              <a:ea typeface="宋体" panose="02010600030101010101" pitchFamily="2" charset="-122"/>
            </a:endParaRP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Document in the </a:t>
            </a:r>
            <a:r>
              <a:rPr lang="en-US" altLang="zh-CN" sz="2800" dirty="0" smtClean="0">
                <a:solidFill>
                  <a:srgbClr val="FF0000"/>
                </a:solidFill>
                <a:ea typeface="宋体" panose="02010600030101010101" pitchFamily="2" charset="-122"/>
              </a:rPr>
              <a:t>DOM</a:t>
            </a:r>
            <a:r>
              <a:rPr lang="en-US" altLang="zh-CN" sz="2800" dirty="0" smtClean="0">
                <a:ea typeface="宋体" panose="02010600030101010101" pitchFamily="2" charset="-122"/>
              </a:rPr>
              <a:t> has a treelike structure.</a:t>
            </a:r>
          </a:p>
          <a:p>
            <a:pPr lvl="2"/>
            <a:endParaRPr lang="en-US" altLang="zh-CN" sz="2800" i="1" dirty="0" smtClean="0">
              <a:solidFill>
                <a:schemeClr val="accent1"/>
              </a:solidFill>
              <a:ea typeface="宋体" panose="02010600030101010101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90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25"/>
    </mc:Choice>
    <mc:Fallback xmlns="">
      <p:transition spd="slow" advTm="53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5.2 Document Object Model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800" dirty="0" smtClean="0">
                <a:ea typeface="宋体" panose="02010600030101010101" pitchFamily="2" charset="-122"/>
              </a:rPr>
              <a:t>The HTML document on page 196 is shown as a conceptual tree.</a:t>
            </a:r>
          </a:p>
          <a:p>
            <a:endParaRPr lang="en-US" altLang="zh-CN" sz="2800" dirty="0" smtClean="0"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1" y="1905000"/>
            <a:ext cx="6858000" cy="4495800"/>
          </a:xfrm>
          <a:prstGeom prst="rect">
            <a:avLst/>
          </a:prstGeom>
        </p:spPr>
      </p:pic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065"/>
    </mc:Choice>
    <mc:Fallback xmlns="">
      <p:transition spd="slow" advTm="47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Figure 5.1  </a:t>
            </a:r>
            <a:r>
              <a:rPr lang="en-US" altLang="zh-CN" sz="2800" b="0" smtClean="0">
                <a:ea typeface="宋体" panose="02010600030101010101" pitchFamily="2" charset="-122"/>
              </a:rPr>
              <a:t>The DOM structure example</a:t>
            </a:r>
            <a:endParaRPr lang="en-US" altLang="zh-CN" sz="2800" smtClean="0">
              <a:ea typeface="宋体" panose="02010600030101010101" pitchFamily="2" charset="-122"/>
            </a:endParaRPr>
          </a:p>
        </p:txBody>
      </p:sp>
      <p:pic>
        <p:nvPicPr>
          <p:cNvPr id="12291" name="Picture 3" descr="fig05_0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25" y="1585913"/>
            <a:ext cx="8464550" cy="3684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994"/>
    </mc:Choice>
    <mc:Fallback xmlns="">
      <p:transition spd="slow" advTm="40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ea typeface="宋体" panose="02010600030101010101" pitchFamily="2" charset="-122"/>
              </a:rPr>
              <a:t>5.2 Document Object Model</a:t>
            </a:r>
            <a:endParaRPr lang="zh-CN" altLang="en-US" sz="2800" smtClean="0">
              <a:ea typeface="宋体" panose="02010600030101010101" pitchFamily="2" charset="-122"/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990600"/>
            <a:ext cx="8686800" cy="5257800"/>
          </a:xfrm>
        </p:spPr>
        <p:txBody>
          <a:bodyPr/>
          <a:lstStyle/>
          <a:p>
            <a:r>
              <a:rPr lang="en-US" altLang="zh-CN" sz="2800" i="1" dirty="0" smtClean="0">
                <a:ea typeface="宋体" panose="02010600030101010101" pitchFamily="2" charset="-122"/>
              </a:rPr>
              <a:t>Elements </a:t>
            </a:r>
            <a:r>
              <a:rPr lang="en-US" altLang="zh-CN" sz="2800" dirty="0" smtClean="0">
                <a:ea typeface="宋体" panose="02010600030101010101" pitchFamily="2" charset="-122"/>
              </a:rPr>
              <a:t>of a document correspond to JavaScript objects.</a:t>
            </a:r>
          </a:p>
          <a:p>
            <a:r>
              <a:rPr lang="en-US" altLang="zh-CN" sz="2800" dirty="0" smtClean="0">
                <a:ea typeface="宋体" panose="02010600030101010101" pitchFamily="2" charset="-122"/>
              </a:rPr>
              <a:t>The JavaScript object has</a:t>
            </a:r>
            <a:r>
              <a:rPr lang="en-US" altLang="zh-CN" sz="2800" i="1" dirty="0" smtClean="0">
                <a:ea typeface="宋体" panose="02010600030101010101" pitchFamily="2" charset="-122"/>
              </a:rPr>
              <a:t> properties</a:t>
            </a:r>
            <a:r>
              <a:rPr lang="en-US" altLang="zh-CN" sz="2800" dirty="0" smtClean="0">
                <a:ea typeface="宋体" panose="02010600030101010101" pitchFamily="2" charset="-122"/>
              </a:rPr>
              <a:t> and </a:t>
            </a:r>
            <a:r>
              <a:rPr lang="en-US" altLang="zh-CN" sz="2800" i="1" dirty="0" smtClean="0">
                <a:ea typeface="宋体" panose="02010600030101010101" pitchFamily="2" charset="-122"/>
              </a:rPr>
              <a:t>methods</a:t>
            </a:r>
            <a:r>
              <a:rPr lang="en-US" altLang="zh-CN" sz="2800" dirty="0" smtClean="0">
                <a:ea typeface="宋体" panose="02010600030101010101" pitchFamily="2" charset="-122"/>
              </a:rPr>
              <a:t>.</a:t>
            </a:r>
          </a:p>
          <a:p>
            <a:r>
              <a:rPr lang="en-US" altLang="zh-CN" sz="2800" i="1" dirty="0" smtClean="0">
                <a:ea typeface="宋体" panose="02010600030101010101" pitchFamily="2" charset="-122"/>
              </a:rPr>
              <a:t>Attributes</a:t>
            </a:r>
            <a:r>
              <a:rPr lang="en-US" altLang="zh-CN" sz="2800" dirty="0" smtClean="0">
                <a:ea typeface="宋体" panose="02010600030101010101" pitchFamily="2" charset="-122"/>
              </a:rPr>
              <a:t> of elements become named </a:t>
            </a:r>
            <a:r>
              <a:rPr lang="en-US" altLang="zh-CN" sz="2800" i="1" dirty="0" smtClean="0">
                <a:ea typeface="宋体" panose="02010600030101010101" pitchFamily="2" charset="-122"/>
              </a:rPr>
              <a:t>properties</a:t>
            </a:r>
            <a:r>
              <a:rPr lang="en-US" altLang="zh-CN" sz="2800" dirty="0" smtClean="0">
                <a:ea typeface="宋体" panose="02010600030101010101" pitchFamily="2" charset="-122"/>
              </a:rPr>
              <a:t> of  objects.</a:t>
            </a:r>
          </a:p>
          <a:p>
            <a:pPr lvl="1"/>
            <a:r>
              <a:rPr lang="en-US" altLang="zh-CN" sz="2800" dirty="0" smtClean="0">
                <a:solidFill>
                  <a:srgbClr val="E40AAB"/>
                </a:solidFill>
                <a:ea typeface="宋体" panose="02010600030101010101" pitchFamily="2" charset="-122"/>
              </a:rPr>
              <a:t>&lt;input type=“text” name=“address”&gt;</a:t>
            </a:r>
          </a:p>
          <a:p>
            <a:pPr lvl="1"/>
            <a:r>
              <a:rPr lang="en-US" altLang="zh-CN" sz="2800" dirty="0" smtClean="0">
                <a:ea typeface="宋体" panose="02010600030101010101" pitchFamily="2" charset="-122"/>
              </a:rPr>
              <a:t>The JavaScript object representing this node will have two properties</a:t>
            </a:r>
          </a:p>
          <a:p>
            <a:pPr lvl="2"/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type</a:t>
            </a:r>
            <a:r>
              <a:rPr lang="en-US" altLang="zh-CN" sz="2800" dirty="0" smtClean="0">
                <a:ea typeface="宋体" panose="02010600030101010101" pitchFamily="2" charset="-122"/>
              </a:rPr>
              <a:t> property will have value “</a:t>
            </a:r>
            <a:r>
              <a:rPr lang="en-US" altLang="zh-CN" sz="2800" dirty="0" smtClean="0">
                <a:solidFill>
                  <a:srgbClr val="E40AAB"/>
                </a:solidFill>
                <a:ea typeface="宋体" panose="02010600030101010101" pitchFamily="2" charset="-122"/>
              </a:rPr>
              <a:t>text</a:t>
            </a:r>
            <a:r>
              <a:rPr lang="en-US" altLang="zh-CN" sz="2800" dirty="0" smtClean="0">
                <a:ea typeface="宋体" panose="02010600030101010101" pitchFamily="2" charset="-122"/>
              </a:rPr>
              <a:t>”</a:t>
            </a:r>
          </a:p>
          <a:p>
            <a:pPr lvl="2"/>
            <a:r>
              <a:rPr lang="en-US" altLang="zh-CN" sz="2800" i="1" dirty="0" smtClean="0">
                <a:solidFill>
                  <a:srgbClr val="FF3300"/>
                </a:solidFill>
                <a:ea typeface="宋体" panose="02010600030101010101" pitchFamily="2" charset="-122"/>
              </a:rPr>
              <a:t>name</a:t>
            </a:r>
            <a:r>
              <a:rPr lang="en-US" altLang="zh-CN" sz="2800" i="1" dirty="0" smtClean="0">
                <a:ea typeface="宋体" panose="02010600030101010101" pitchFamily="2" charset="-122"/>
              </a:rPr>
              <a:t> </a:t>
            </a:r>
            <a:r>
              <a:rPr lang="en-US" altLang="zh-CN" sz="2800" dirty="0" smtClean="0">
                <a:ea typeface="宋体" panose="02010600030101010101" pitchFamily="2" charset="-122"/>
              </a:rPr>
              <a:t>property will have value “</a:t>
            </a:r>
            <a:r>
              <a:rPr lang="en-US" altLang="zh-CN" sz="2800" dirty="0" smtClean="0">
                <a:solidFill>
                  <a:srgbClr val="E40AAB"/>
                </a:solidFill>
                <a:ea typeface="宋体" panose="02010600030101010101" pitchFamily="2" charset="-122"/>
              </a:rPr>
              <a:t>address</a:t>
            </a:r>
            <a:r>
              <a:rPr lang="en-US" altLang="zh-CN" sz="2800" dirty="0" smtClean="0">
                <a:ea typeface="宋体" panose="02010600030101010101" pitchFamily="2" charset="-122"/>
              </a:rPr>
              <a:t>”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425"/>
    </mc:Choice>
    <mc:Fallback xmlns="">
      <p:transition spd="slow" advTm="131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3163</TotalTime>
  <Pages>5</Pages>
  <Words>1800</Words>
  <Application>Microsoft Office PowerPoint</Application>
  <PresentationFormat>信纸(8.5x11 英寸)</PresentationFormat>
  <Paragraphs>283</Paragraphs>
  <Slides>42</Slides>
  <Notes>1</Notes>
  <HiddenSlides>0</HiddenSlides>
  <MMClips>34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49" baseType="lpstr">
      <vt:lpstr>Courier</vt:lpstr>
      <vt:lpstr>ヒラギノ角ゴ Pro W3</vt:lpstr>
      <vt:lpstr>宋体</vt:lpstr>
      <vt:lpstr>Arial</vt:lpstr>
      <vt:lpstr>Courier New</vt:lpstr>
      <vt:lpstr>Times New Roman</vt:lpstr>
      <vt:lpstr>Blank Presentation</vt:lpstr>
      <vt:lpstr>Part 5</vt:lpstr>
      <vt:lpstr>Contents</vt:lpstr>
      <vt:lpstr>5.1 JavaScript Execution Environment(review)</vt:lpstr>
      <vt:lpstr>Contents</vt:lpstr>
      <vt:lpstr>5.2 Document Object Model </vt:lpstr>
      <vt:lpstr>5.2 Document Object Model </vt:lpstr>
      <vt:lpstr>5.2 Document Object Model</vt:lpstr>
      <vt:lpstr>Figure 5.1  The DOM structure example</vt:lpstr>
      <vt:lpstr>5.2 Document Object Model</vt:lpstr>
      <vt:lpstr>Contents</vt:lpstr>
      <vt:lpstr>5.3 Element Access in JavaScript</vt:lpstr>
      <vt:lpstr>5.3 Using forms array</vt:lpstr>
      <vt:lpstr>5.3 Using forms array</vt:lpstr>
      <vt:lpstr>5.3 Using name Attributes</vt:lpstr>
      <vt:lpstr>5.3 Using id Attribute</vt:lpstr>
      <vt:lpstr>5.3 Using implicit arrays</vt:lpstr>
      <vt:lpstr>5.3 Using implicit arrays</vt:lpstr>
      <vt:lpstr>5.3 Using implicit arrays</vt:lpstr>
      <vt:lpstr>Exercise</vt:lpstr>
      <vt:lpstr>Contents</vt:lpstr>
      <vt:lpstr>5.4 Events and Event Handling</vt:lpstr>
      <vt:lpstr>5.4 Events and Event Handling</vt:lpstr>
      <vt:lpstr>5.4 Events,  Attributes and Tags</vt:lpstr>
      <vt:lpstr>5.4 Events, Attributes and Tags (pp.203)</vt:lpstr>
      <vt:lpstr>Table 5.2  Event attributes and their tags (pp.204)</vt:lpstr>
      <vt:lpstr>5.4 Registering a Handler</vt:lpstr>
      <vt:lpstr>5.5 Handling Events from Body Elements</vt:lpstr>
      <vt:lpstr>Figure 5.2  Display of load.html</vt:lpstr>
      <vt:lpstr>5.4 Registering a Handler</vt:lpstr>
      <vt:lpstr>5.6 Handling Events from Button Elements</vt:lpstr>
      <vt:lpstr>5.6 Checkboxes and Radio Buttons</vt:lpstr>
      <vt:lpstr>Exercise (total.html)</vt:lpstr>
      <vt:lpstr>5.6 Comparing Registration Methods</vt:lpstr>
      <vt:lpstr>5.7 Handling Events from Text Box and Password Elements</vt:lpstr>
      <vt:lpstr>5.7 Validating Form Input</vt:lpstr>
      <vt:lpstr>5.7 Validating Form Input</vt:lpstr>
      <vt:lpstr>Figure 5.5  Display of pswd_chk.html after it has been filled out.</vt:lpstr>
      <vt:lpstr>Figure 5.6  Display of pswd_chk.html after Submit Query has been clicked</vt:lpstr>
      <vt:lpstr>Contents</vt:lpstr>
      <vt:lpstr>5.10 The navigator Object</vt:lpstr>
      <vt:lpstr>Summay</vt:lpstr>
      <vt:lpstr>Homework</vt:lpstr>
    </vt:vector>
  </TitlesOfParts>
  <Manager/>
  <Company>©2008 Pearson Addison-Wesley. All rights reserved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</dc:title>
  <dc:subject>Introductions to XHTML</dc:subject>
  <dc:creator>Robert Sebesta</dc:creator>
  <cp:keywords/>
  <dc:description/>
  <cp:lastModifiedBy>hjy</cp:lastModifiedBy>
  <cp:revision>398</cp:revision>
  <cp:lastPrinted>2002-08-21T03:16:13Z</cp:lastPrinted>
  <dcterms:created xsi:type="dcterms:W3CDTF">2007-04-26T20:44:15Z</dcterms:created>
  <dcterms:modified xsi:type="dcterms:W3CDTF">2020-11-11T02:02:18Z</dcterms:modified>
  <cp:category/>
</cp:coreProperties>
</file>